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12" r:id="rId3"/>
    <p:sldId id="325" r:id="rId4"/>
    <p:sldId id="285" r:id="rId5"/>
    <p:sldId id="319" r:id="rId6"/>
    <p:sldId id="294" r:id="rId7"/>
    <p:sldId id="267" r:id="rId8"/>
    <p:sldId id="295" r:id="rId9"/>
    <p:sldId id="296" r:id="rId10"/>
    <p:sldId id="297" r:id="rId11"/>
    <p:sldId id="298" r:id="rId12"/>
    <p:sldId id="276" r:id="rId13"/>
    <p:sldId id="277" r:id="rId14"/>
    <p:sldId id="288" r:id="rId15"/>
    <p:sldId id="322" r:id="rId16"/>
    <p:sldId id="326" r:id="rId17"/>
    <p:sldId id="328" r:id="rId18"/>
    <p:sldId id="323" r:id="rId19"/>
    <p:sldId id="299" r:id="rId20"/>
    <p:sldId id="300" r:id="rId21"/>
    <p:sldId id="301" r:id="rId22"/>
    <p:sldId id="302" r:id="rId23"/>
    <p:sldId id="320" r:id="rId24"/>
    <p:sldId id="307" r:id="rId25"/>
    <p:sldId id="311" r:id="rId26"/>
    <p:sldId id="321" r:id="rId27"/>
    <p:sldId id="327" r:id="rId28"/>
    <p:sldId id="329" r:id="rId29"/>
    <p:sldId id="306" r:id="rId30"/>
    <p:sldId id="308" r:id="rId31"/>
    <p:sldId id="324" r:id="rId32"/>
    <p:sldId id="293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22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1A6C5-1E2E-4AA9-80E8-E98C63700FE7}" type="datetimeFigureOut">
              <a:rPr lang="fr-FR" smtClean="0"/>
              <a:t>05/01/2022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08303-1210-42B4-B05A-31A8F99B2D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346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CB984-1EE8-4CA6-8FCD-D142E8C84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F31349-2715-45CF-AA46-052B10C09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8DE62-CBF6-42EE-8357-6745A552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05/01/2022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99D7F-3A12-4570-B51E-8AB24F7E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ALBUMS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690F0-8D2C-4EE9-BB91-EB328837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5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F9596-21F9-42BF-A41C-B1F0B0514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203F8-ADA4-44B2-8BB1-E55830668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0BE74-0FCB-4725-9D75-F08B823EE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05/01/2022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02A6D-482B-4062-BF48-1DFDFE5E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ALBUMS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65942-34D6-4724-BB8D-19A4B1F1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17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F5EC-D286-41E0-9651-B48F995D5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DF22F3-A8D1-4C22-8831-5F280B3F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05/01/2022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1E81AF-CEE9-4B8B-AE10-FF0FBC226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ALBUMS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2BDE6-6DB9-4B5D-9A8A-7795B2B6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9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81DBC4-613A-43C3-938C-3EFE2BAD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8F22-0CD1-4475-A89E-7D37F4824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26DBA-C5AC-44FA-86E6-792C234E1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05/01/2022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6C551-811B-4A1F-994B-8522B47B7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ALBUMS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BCD22-E50D-48D5-B042-59129C573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5F718-BC71-466F-B049-21DEE742AB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27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0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0E5F4-5302-4836-9855-749CD6BEA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0015" y="25783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Immersed</a:t>
            </a:r>
            <a:r>
              <a:rPr lang="fr-FR" dirty="0"/>
              <a:t> </a:t>
            </a:r>
            <a:r>
              <a:rPr lang="fr-FR" dirty="0" err="1"/>
              <a:t>Boundary</a:t>
            </a:r>
            <a:r>
              <a:rPr lang="fr-FR" dirty="0"/>
              <a:t> Method </a:t>
            </a:r>
            <a:r>
              <a:rPr lang="fr-FR" dirty="0" err="1"/>
              <a:t>applied</a:t>
            </a:r>
            <a:r>
              <a:rPr lang="fr-FR" dirty="0"/>
              <a:t> to the LBM</a:t>
            </a:r>
            <a:br>
              <a:rPr lang="fr-FR" dirty="0"/>
            </a:br>
            <a:br>
              <a:rPr lang="fr-FR" dirty="0"/>
            </a:br>
            <a:r>
              <a:rPr lang="fr-FR" sz="3200" b="1" dirty="0"/>
              <a:t>Isabelle Cheylan</a:t>
            </a:r>
            <a:r>
              <a:rPr lang="fr-FR" sz="3200" dirty="0"/>
              <a:t>, Julien Favier, Pierre </a:t>
            </a:r>
            <a:r>
              <a:rPr lang="fr-FR" sz="3200" dirty="0" err="1"/>
              <a:t>Sagaut</a:t>
            </a:r>
            <a:br>
              <a:rPr lang="fr-FR" sz="3200" dirty="0"/>
            </a:br>
            <a:r>
              <a:rPr lang="fr-FR" sz="3200" dirty="0"/>
              <a:t>M2P2, Aix-Marseille Univ/CNRS</a:t>
            </a:r>
            <a:endParaRPr lang="fr-F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A2A0FD-4786-4736-952A-F393917ED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05/01/2022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E1D2-552D-41AD-A075-C68500625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1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1FC85A-4359-473B-81C2-B64FC66B6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941" y="136525"/>
            <a:ext cx="5761219" cy="6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97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50459A-BA84-4368-9DFC-0731478B5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76" y="2093365"/>
            <a:ext cx="8831848" cy="422661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11D441-A80E-4A47-AB44-5C7A0847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10</a:t>
            </a:fld>
            <a:endParaRPr lang="fr-F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FC9CF3-4D81-4896-84AC-A6997F420652}"/>
              </a:ext>
            </a:extLst>
          </p:cNvPr>
          <p:cNvSpPr/>
          <p:nvPr/>
        </p:nvSpPr>
        <p:spPr>
          <a:xfrm>
            <a:off x="3352800" y="4096963"/>
            <a:ext cx="457200" cy="47051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7D7E47-AC2C-4488-B541-D2D6F2F86E13}"/>
              </a:ext>
            </a:extLst>
          </p:cNvPr>
          <p:cNvCxnSpPr>
            <a:cxnSpLocks/>
          </p:cNvCxnSpPr>
          <p:nvPr/>
        </p:nvCxnSpPr>
        <p:spPr>
          <a:xfrm flipV="1">
            <a:off x="1305018" y="5718375"/>
            <a:ext cx="1020192" cy="1193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E734AD-7BE9-4763-AF30-AD6A48F853AD}"/>
              </a:ext>
            </a:extLst>
          </p:cNvPr>
          <p:cNvCxnSpPr>
            <a:cxnSpLocks/>
          </p:cNvCxnSpPr>
          <p:nvPr/>
        </p:nvCxnSpPr>
        <p:spPr>
          <a:xfrm flipV="1">
            <a:off x="1305018" y="5531774"/>
            <a:ext cx="1020192" cy="1193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71AD3B-C635-4217-8CAE-C54B0114BD37}"/>
              </a:ext>
            </a:extLst>
          </p:cNvPr>
          <p:cNvCxnSpPr>
            <a:cxnSpLocks/>
          </p:cNvCxnSpPr>
          <p:nvPr/>
        </p:nvCxnSpPr>
        <p:spPr>
          <a:xfrm flipV="1">
            <a:off x="1305018" y="5292107"/>
            <a:ext cx="1020192" cy="1193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F5B95E-B38C-44D7-9DEF-12D07DC17C28}"/>
              </a:ext>
            </a:extLst>
          </p:cNvPr>
          <p:cNvCxnSpPr>
            <a:cxnSpLocks/>
          </p:cNvCxnSpPr>
          <p:nvPr/>
        </p:nvCxnSpPr>
        <p:spPr>
          <a:xfrm flipV="1">
            <a:off x="1305018" y="5092727"/>
            <a:ext cx="1020192" cy="1193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1F50716-D911-445F-8CC7-CC0641D54230}"/>
              </a:ext>
            </a:extLst>
          </p:cNvPr>
          <p:cNvCxnSpPr>
            <a:cxnSpLocks/>
          </p:cNvCxnSpPr>
          <p:nvPr/>
        </p:nvCxnSpPr>
        <p:spPr>
          <a:xfrm flipV="1">
            <a:off x="1305018" y="4840204"/>
            <a:ext cx="1020192" cy="1193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5F03760-8F08-48A4-BBB4-4869E543B5A0}"/>
              </a:ext>
            </a:extLst>
          </p:cNvPr>
          <p:cNvCxnSpPr>
            <a:cxnSpLocks/>
          </p:cNvCxnSpPr>
          <p:nvPr/>
        </p:nvCxnSpPr>
        <p:spPr>
          <a:xfrm flipV="1">
            <a:off x="1305018" y="4600537"/>
            <a:ext cx="1020192" cy="1193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E2E82BA-82E1-4C1F-8781-8BC265A37C2E}"/>
              </a:ext>
            </a:extLst>
          </p:cNvPr>
          <p:cNvCxnSpPr>
            <a:cxnSpLocks/>
          </p:cNvCxnSpPr>
          <p:nvPr/>
        </p:nvCxnSpPr>
        <p:spPr>
          <a:xfrm flipV="1">
            <a:off x="1305018" y="4301665"/>
            <a:ext cx="1020192" cy="1193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76426C7-D0E4-4265-8F99-CEF7E7214690}"/>
              </a:ext>
            </a:extLst>
          </p:cNvPr>
          <p:cNvCxnSpPr>
            <a:cxnSpLocks/>
          </p:cNvCxnSpPr>
          <p:nvPr/>
        </p:nvCxnSpPr>
        <p:spPr>
          <a:xfrm flipV="1">
            <a:off x="1305018" y="4049142"/>
            <a:ext cx="1020192" cy="1193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F0A4CC6-C80E-417E-A074-FE5E1BF4B8A4}"/>
              </a:ext>
            </a:extLst>
          </p:cNvPr>
          <p:cNvCxnSpPr>
            <a:cxnSpLocks/>
          </p:cNvCxnSpPr>
          <p:nvPr/>
        </p:nvCxnSpPr>
        <p:spPr>
          <a:xfrm flipV="1">
            <a:off x="1305018" y="3809475"/>
            <a:ext cx="1020192" cy="1193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D9DB97E-107E-4941-ABD8-470E128BE2ED}"/>
              </a:ext>
            </a:extLst>
          </p:cNvPr>
          <p:cNvCxnSpPr>
            <a:cxnSpLocks/>
          </p:cNvCxnSpPr>
          <p:nvPr/>
        </p:nvCxnSpPr>
        <p:spPr>
          <a:xfrm flipV="1">
            <a:off x="1305018" y="3610095"/>
            <a:ext cx="1020192" cy="1193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D742EBE-3EB2-405F-8C3C-410355C4F256}"/>
              </a:ext>
            </a:extLst>
          </p:cNvPr>
          <p:cNvCxnSpPr>
            <a:cxnSpLocks/>
          </p:cNvCxnSpPr>
          <p:nvPr/>
        </p:nvCxnSpPr>
        <p:spPr>
          <a:xfrm flipV="1">
            <a:off x="1305018" y="3357572"/>
            <a:ext cx="1020192" cy="1193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133CD3-620F-47C8-B3F2-5DDCEA5708AB}"/>
              </a:ext>
            </a:extLst>
          </p:cNvPr>
          <p:cNvCxnSpPr>
            <a:cxnSpLocks/>
          </p:cNvCxnSpPr>
          <p:nvPr/>
        </p:nvCxnSpPr>
        <p:spPr>
          <a:xfrm flipV="1">
            <a:off x="1305018" y="3117905"/>
            <a:ext cx="1020192" cy="1193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DC193DB-3317-464D-A4EB-E553B15CF3E2}"/>
              </a:ext>
            </a:extLst>
          </p:cNvPr>
          <p:cNvSpPr txBox="1"/>
          <p:nvPr/>
        </p:nvSpPr>
        <p:spPr>
          <a:xfrm>
            <a:off x="2946646" y="267758"/>
            <a:ext cx="8407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3D </a:t>
            </a:r>
            <a:r>
              <a:rPr lang="fr-FR" sz="2400" b="1" dirty="0" err="1"/>
              <a:t>laminar</a:t>
            </a:r>
            <a:r>
              <a:rPr lang="fr-FR" sz="2400" b="1" dirty="0"/>
              <a:t> </a:t>
            </a:r>
            <a:r>
              <a:rPr lang="fr-FR" sz="2400" b="1" dirty="0" err="1"/>
              <a:t>moving</a:t>
            </a:r>
            <a:r>
              <a:rPr lang="fr-FR" sz="2400" b="1" dirty="0"/>
              <a:t> </a:t>
            </a:r>
            <a:r>
              <a:rPr lang="fr-FR" sz="2400" b="1" dirty="0" err="1"/>
              <a:t>sphere</a:t>
            </a:r>
            <a:r>
              <a:rPr lang="fr-FR" sz="2400" b="1" dirty="0"/>
              <a:t> at Re = 185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B55C69-E04E-4392-BAE1-F3CBD54351D5}"/>
              </a:ext>
            </a:extLst>
          </p:cNvPr>
          <p:cNvSpPr txBox="1"/>
          <p:nvPr/>
        </p:nvSpPr>
        <p:spPr>
          <a:xfrm>
            <a:off x="2325210" y="879098"/>
            <a:ext cx="661687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Demonstration</a:t>
            </a:r>
            <a:r>
              <a:rPr lang="fr-FR" sz="2000" dirty="0"/>
              <a:t> test case to show the </a:t>
            </a:r>
            <a:r>
              <a:rPr lang="fr-FR" sz="2000" dirty="0" err="1"/>
              <a:t>industrial</a:t>
            </a:r>
            <a:r>
              <a:rPr lang="fr-FR" sz="2000" dirty="0"/>
              <a:t> </a:t>
            </a:r>
            <a:r>
              <a:rPr lang="fr-FR" sz="2000" dirty="0" err="1"/>
              <a:t>possibilities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Translation </a:t>
            </a:r>
            <a:r>
              <a:rPr lang="fr-FR" sz="2000" dirty="0" err="1"/>
              <a:t>imposed</a:t>
            </a:r>
            <a:r>
              <a:rPr lang="fr-FR" sz="2000" dirty="0"/>
              <a:t> to the </a:t>
            </a:r>
            <a:r>
              <a:rPr lang="fr-FR" sz="2000" dirty="0" err="1"/>
              <a:t>sphere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The solver runs in </a:t>
            </a:r>
            <a:r>
              <a:rPr lang="fr-FR" sz="2000" dirty="0" err="1"/>
              <a:t>parallel</a:t>
            </a:r>
            <a:r>
              <a:rPr lang="fr-FR" sz="2000" dirty="0"/>
              <a:t> (22 processors) in 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3 </a:t>
            </a:r>
            <a:r>
              <a:rPr lang="fr-FR" sz="2000" dirty="0" err="1"/>
              <a:t>meshing</a:t>
            </a:r>
            <a:r>
              <a:rPr lang="fr-FR" sz="2000" dirty="0"/>
              <a:t> zones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2 155 949 </a:t>
            </a:r>
            <a:r>
              <a:rPr lang="fr-FR" sz="2000" dirty="0" err="1"/>
              <a:t>nodes</a:t>
            </a:r>
            <a:endParaRPr lang="fr-FR" sz="2000" dirty="0"/>
          </a:p>
        </p:txBody>
      </p:sp>
      <p:sp>
        <p:nvSpPr>
          <p:cNvPr id="30" name="Date Placeholder 2">
            <a:extLst>
              <a:ext uri="{FF2B5EF4-FFF2-40B4-BE49-F238E27FC236}">
                <a16:creationId xmlns:a16="http://schemas.microsoft.com/office/drawing/2014/main" id="{B8BA4FC1-8CA0-4146-B359-57C36F91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1171192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here-translation">
            <a:hlinkClick r:id="" action="ppaction://media"/>
            <a:extLst>
              <a:ext uri="{FF2B5EF4-FFF2-40B4-BE49-F238E27FC236}">
                <a16:creationId xmlns:a16="http://schemas.microsoft.com/office/drawing/2014/main" id="{000AF7F9-624E-4E90-8705-8EDF3D63DA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468" y="1184438"/>
            <a:ext cx="8729709" cy="491046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98B33-ED09-48B1-A3C9-86F06676B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11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EAFD49-C69A-425D-858D-8D1AB8C3D3AE}"/>
              </a:ext>
            </a:extLst>
          </p:cNvPr>
          <p:cNvSpPr txBox="1"/>
          <p:nvPr/>
        </p:nvSpPr>
        <p:spPr>
          <a:xfrm>
            <a:off x="2394951" y="268883"/>
            <a:ext cx="9891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3D </a:t>
            </a:r>
            <a:r>
              <a:rPr lang="fr-FR" sz="2800" dirty="0" err="1"/>
              <a:t>laminar</a:t>
            </a:r>
            <a:r>
              <a:rPr lang="fr-FR" sz="2800" dirty="0"/>
              <a:t> </a:t>
            </a:r>
            <a:r>
              <a:rPr lang="fr-FR" sz="2800" dirty="0" err="1"/>
              <a:t>moving</a:t>
            </a:r>
            <a:r>
              <a:rPr lang="fr-FR" sz="2800" dirty="0"/>
              <a:t> case: </a:t>
            </a:r>
            <a:r>
              <a:rPr lang="fr-FR" sz="2800" dirty="0" err="1"/>
              <a:t>sphere</a:t>
            </a:r>
            <a:r>
              <a:rPr lang="fr-FR" sz="2800" dirty="0"/>
              <a:t> at Re = 185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D8CDB39-2E15-4DB9-BB4F-9CDFFBBB5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265162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A571-6FD3-40DF-9ACD-CD67A2F2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12</a:t>
            </a:fld>
            <a:endParaRPr lang="fr-FR"/>
          </a:p>
        </p:txBody>
      </p:sp>
      <p:pic>
        <p:nvPicPr>
          <p:cNvPr id="3" name="canal-densite-ok">
            <a:hlinkClick r:id="" action="ppaction://media"/>
            <a:extLst>
              <a:ext uri="{FF2B5EF4-FFF2-40B4-BE49-F238E27FC236}">
                <a16:creationId xmlns:a16="http://schemas.microsoft.com/office/drawing/2014/main" id="{6414E9C7-575D-40F6-8C8E-FF2D16D659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7042" y="1262768"/>
            <a:ext cx="8051527" cy="45289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3970AFE-D438-43D4-8E95-D1C3AE84F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508" y="35388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dirty="0" err="1"/>
              <a:t>Obstructed</a:t>
            </a:r>
            <a:r>
              <a:rPr lang="fr-FR" sz="3200" dirty="0"/>
              <a:t> </a:t>
            </a:r>
            <a:r>
              <a:rPr lang="fr-FR" sz="3200" dirty="0" err="1"/>
              <a:t>channel</a:t>
            </a:r>
            <a:endParaRPr lang="fr-FR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211E0-BEB7-446F-A1D1-E070B1FAE489}"/>
              </a:ext>
            </a:extLst>
          </p:cNvPr>
          <p:cNvSpPr txBox="1"/>
          <p:nvPr/>
        </p:nvSpPr>
        <p:spPr>
          <a:xfrm>
            <a:off x="337038" y="2086707"/>
            <a:ext cx="33909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Inlet</a:t>
            </a:r>
            <a:r>
              <a:rPr lang="fr-FR" dirty="0"/>
              <a:t> Reynolds </a:t>
            </a:r>
            <a:r>
              <a:rPr lang="fr-FR" dirty="0" err="1"/>
              <a:t>number</a:t>
            </a:r>
            <a:r>
              <a:rPr lang="fr-FR" dirty="0"/>
              <a:t> ≈ 4200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 valve closes the </a:t>
            </a:r>
            <a:r>
              <a:rPr lang="fr-FR" dirty="0" err="1"/>
              <a:t>channel</a:t>
            </a:r>
            <a:r>
              <a:rPr lang="fr-FR" dirty="0"/>
              <a:t> and </a:t>
            </a:r>
            <a:r>
              <a:rPr lang="fr-FR" dirty="0" err="1"/>
              <a:t>then</a:t>
            </a:r>
            <a:r>
              <a:rPr lang="fr-FR" dirty="0"/>
              <a:t> opens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again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What</a:t>
            </a:r>
            <a:r>
              <a:rPr lang="fr-FR" dirty="0"/>
              <a:t> are the highlights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Can the IBM support contact </a:t>
            </a:r>
            <a:r>
              <a:rPr lang="fr-FR" dirty="0" err="1"/>
              <a:t>between</a:t>
            </a:r>
            <a:r>
              <a:rPr lang="fr-FR" dirty="0"/>
              <a:t> 2 </a:t>
            </a:r>
            <a:r>
              <a:rPr lang="fr-FR" dirty="0" err="1"/>
              <a:t>solids</a:t>
            </a:r>
            <a:r>
              <a:rPr lang="fr-FR" dirty="0"/>
              <a:t> for </a:t>
            </a:r>
            <a:r>
              <a:rPr lang="fr-FR" dirty="0" err="1"/>
              <a:t>some</a:t>
            </a:r>
            <a:r>
              <a:rPr lang="fr-FR" dirty="0"/>
              <a:t> time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Is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leakage</a:t>
            </a:r>
            <a:r>
              <a:rPr lang="fr-FR" dirty="0"/>
              <a:t> </a:t>
            </a:r>
            <a:r>
              <a:rPr lang="fr-FR" dirty="0" err="1"/>
              <a:t>across</a:t>
            </a:r>
            <a:r>
              <a:rPr lang="fr-FR" dirty="0"/>
              <a:t> the valve ?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F2731C6E-04F2-468B-AF45-A537A051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220690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A571-6FD3-40DF-9ACD-CD67A2F2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13</a:t>
            </a:fld>
            <a:endParaRPr lang="fr-FR"/>
          </a:p>
        </p:txBody>
      </p:sp>
      <p:pic>
        <p:nvPicPr>
          <p:cNvPr id="3" name="canal_raffine">
            <a:hlinkClick r:id="" action="ppaction://media"/>
            <a:extLst>
              <a:ext uri="{FF2B5EF4-FFF2-40B4-BE49-F238E27FC236}">
                <a16:creationId xmlns:a16="http://schemas.microsoft.com/office/drawing/2014/main" id="{BFFEB885-41BB-4311-A746-E77CF4EA1A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641" y="801584"/>
            <a:ext cx="8342560" cy="4692691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DC666F8C-2202-4D41-9DB3-44BE983BB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204601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A571-6FD3-40DF-9ACD-CD67A2F2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14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24C1F3-04DF-44AC-987C-DE3D7497F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27" y="1333027"/>
            <a:ext cx="5428308" cy="35984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C89D3A-2915-4E56-A0B8-B4A1266B8E6F}"/>
                  </a:ext>
                </a:extLst>
              </p:cNvPr>
              <p:cNvSpPr txBox="1"/>
              <p:nvPr/>
            </p:nvSpPr>
            <p:spPr>
              <a:xfrm>
                <a:off x="1055077" y="2708030"/>
                <a:ext cx="251806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C89D3A-2915-4E56-A0B8-B4A1266B8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077" y="2708030"/>
                <a:ext cx="2518062" cy="307777"/>
              </a:xfrm>
              <a:prstGeom prst="rect">
                <a:avLst/>
              </a:prstGeom>
              <a:blipFill>
                <a:blip r:embed="rId3"/>
                <a:stretch>
                  <a:fillRect l="-5811" t="-21569" b="-411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9C1585-AACF-433E-B4F6-ABC406837A7D}"/>
              </a:ext>
            </a:extLst>
          </p:cNvPr>
          <p:cNvCxnSpPr/>
          <p:nvPr/>
        </p:nvCxnSpPr>
        <p:spPr>
          <a:xfrm flipV="1">
            <a:off x="2345983" y="3028059"/>
            <a:ext cx="181708" cy="375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FAF069-D7F0-4347-A67F-C38BF1CD1369}"/>
                  </a:ext>
                </a:extLst>
              </p:cNvPr>
              <p:cNvSpPr txBox="1"/>
              <p:nvPr/>
            </p:nvSpPr>
            <p:spPr>
              <a:xfrm>
                <a:off x="2131663" y="3321153"/>
                <a:ext cx="33959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/>
                  <a:t>= </a:t>
                </a:r>
                <a:r>
                  <a:rPr lang="fr-FR" sz="1600" dirty="0" err="1"/>
                  <a:t>when</a:t>
                </a:r>
                <a:r>
                  <a:rPr lang="fr-FR" sz="1600" dirty="0"/>
                  <a:t> the valve closes the </a:t>
                </a:r>
                <a:r>
                  <a:rPr lang="fr-FR" sz="1600" dirty="0" err="1"/>
                  <a:t>channel</a:t>
                </a:r>
                <a:endParaRPr lang="fr-FR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FAF069-D7F0-4347-A67F-C38BF1CD1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663" y="3321153"/>
                <a:ext cx="3395994" cy="338554"/>
              </a:xfrm>
              <a:prstGeom prst="rect">
                <a:avLst/>
              </a:prstGeom>
              <a:blipFill>
                <a:blip r:embed="rId4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C7A09B5-7489-451D-B431-30F09AC8EACE}"/>
              </a:ext>
            </a:extLst>
          </p:cNvPr>
          <p:cNvSpPr txBox="1"/>
          <p:nvPr/>
        </p:nvSpPr>
        <p:spPr>
          <a:xfrm>
            <a:off x="3277237" y="2104141"/>
            <a:ext cx="1713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Entrance flow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F8AA03-B377-446D-ACEE-1CD8EA6E8E61}"/>
              </a:ext>
            </a:extLst>
          </p:cNvPr>
          <p:cNvSpPr txBox="1"/>
          <p:nvPr/>
        </p:nvSpPr>
        <p:spPr>
          <a:xfrm>
            <a:off x="396981" y="2044428"/>
            <a:ext cx="2497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Mass at the </a:t>
            </a:r>
            <a:r>
              <a:rPr lang="fr-FR" sz="1600" dirty="0" err="1"/>
              <a:t>left</a:t>
            </a:r>
            <a:r>
              <a:rPr lang="fr-FR" sz="1600" dirty="0"/>
              <a:t> of the valve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EBFCC9-06D3-47C9-B168-2FA16914D13E}"/>
              </a:ext>
            </a:extLst>
          </p:cNvPr>
          <p:cNvSpPr txBox="1"/>
          <p:nvPr/>
        </p:nvSpPr>
        <p:spPr>
          <a:xfrm>
            <a:off x="2486599" y="695071"/>
            <a:ext cx="852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Theory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D0465C-28AC-461F-84B4-003E32E2697B}"/>
              </a:ext>
            </a:extLst>
          </p:cNvPr>
          <p:cNvSpPr txBox="1"/>
          <p:nvPr/>
        </p:nvSpPr>
        <p:spPr>
          <a:xfrm>
            <a:off x="8317524" y="695071"/>
            <a:ext cx="121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EA0E54D-ABE2-4355-A56C-490830C88408}"/>
                  </a:ext>
                </a:extLst>
              </p:cNvPr>
              <p:cNvSpPr txBox="1"/>
              <p:nvPr/>
            </p:nvSpPr>
            <p:spPr>
              <a:xfrm>
                <a:off x="1011823" y="3965054"/>
                <a:ext cx="2891961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FR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EA0E54D-ABE2-4355-A56C-490830C88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23" y="3965054"/>
                <a:ext cx="2891961" cy="5373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EB4E6F-D13B-457E-9316-9A9EAEC2884D}"/>
              </a:ext>
            </a:extLst>
          </p:cNvPr>
          <p:cNvCxnSpPr>
            <a:cxnSpLocks/>
          </p:cNvCxnSpPr>
          <p:nvPr/>
        </p:nvCxnSpPr>
        <p:spPr>
          <a:xfrm>
            <a:off x="5644662" y="909117"/>
            <a:ext cx="0" cy="45850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377A92-D5A0-4A21-BB41-59BC661F2638}"/>
                  </a:ext>
                </a:extLst>
              </p:cNvPr>
              <p:cNvSpPr txBox="1"/>
              <p:nvPr/>
            </p:nvSpPr>
            <p:spPr>
              <a:xfrm>
                <a:off x="1055077" y="5124863"/>
                <a:ext cx="284870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‖"/>
                        <m:endChr m:val="‖"/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fr-FR" sz="2000" dirty="0"/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377A92-D5A0-4A21-BB41-59BC661F2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077" y="5124863"/>
                <a:ext cx="2848707" cy="400110"/>
              </a:xfrm>
              <a:prstGeom prst="rect">
                <a:avLst/>
              </a:prstGeom>
              <a:blipFill>
                <a:blip r:embed="rId6"/>
                <a:stretch>
                  <a:fillRect l="-1927" t="-6154" b="-2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F7761F-710B-4AE7-811E-B8D5E39B20B7}"/>
              </a:ext>
            </a:extLst>
          </p:cNvPr>
          <p:cNvCxnSpPr>
            <a:cxnSpLocks/>
          </p:cNvCxnSpPr>
          <p:nvPr/>
        </p:nvCxnSpPr>
        <p:spPr>
          <a:xfrm flipH="1">
            <a:off x="3287259" y="2400838"/>
            <a:ext cx="240690" cy="321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E6EE676-158B-44F8-9907-30B33A246BAB}"/>
              </a:ext>
            </a:extLst>
          </p:cNvPr>
          <p:cNvCxnSpPr>
            <a:cxnSpLocks/>
          </p:cNvCxnSpPr>
          <p:nvPr/>
        </p:nvCxnSpPr>
        <p:spPr>
          <a:xfrm>
            <a:off x="1289539" y="2399338"/>
            <a:ext cx="149131" cy="324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7CA0A8B-B715-4FC3-A4CA-69B806046D9F}"/>
                  </a:ext>
                </a:extLst>
              </p:cNvPr>
              <p:cNvSpPr txBox="1"/>
              <p:nvPr/>
            </p:nvSpPr>
            <p:spPr>
              <a:xfrm>
                <a:off x="6699233" y="5124863"/>
                <a:ext cx="18448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fr-FR" sz="2000" dirty="0"/>
                  <a:t> = V * </a:t>
                </a:r>
                <a:r>
                  <a:rPr lang="fr-FR" sz="2000" dirty="0" err="1"/>
                  <a:t>slope</a:t>
                </a:r>
                <a:endParaRPr lang="fr-FR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7CA0A8B-B715-4FC3-A4CA-69B806046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233" y="5124863"/>
                <a:ext cx="1844864" cy="400110"/>
              </a:xfrm>
              <a:prstGeom prst="rect">
                <a:avLst/>
              </a:prstGeom>
              <a:blipFill>
                <a:blip r:embed="rId7"/>
                <a:stretch>
                  <a:fillRect l="-2970" t="-9231" r="-2310" b="-2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91A5440D-CFA2-49B8-8CDF-F564888EB1C1}"/>
              </a:ext>
            </a:extLst>
          </p:cNvPr>
          <p:cNvSpPr txBox="1"/>
          <p:nvPr/>
        </p:nvSpPr>
        <p:spPr>
          <a:xfrm>
            <a:off x="3406811" y="5799971"/>
            <a:ext cx="490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≈ 1 % </a:t>
            </a:r>
            <a:r>
              <a:rPr lang="fr-FR" dirty="0" err="1">
                <a:solidFill>
                  <a:srgbClr val="FF0000"/>
                </a:solidFill>
              </a:rPr>
              <a:t>error</a:t>
            </a:r>
            <a:r>
              <a:rPr lang="fr-FR" dirty="0">
                <a:solidFill>
                  <a:srgbClr val="FF0000"/>
                </a:solidFill>
              </a:rPr>
              <a:t> on </a:t>
            </a:r>
            <a:r>
              <a:rPr lang="fr-FR" i="1" dirty="0">
                <a:solidFill>
                  <a:srgbClr val="FF0000"/>
                </a:solidFill>
              </a:rPr>
              <a:t>Q</a:t>
            </a:r>
            <a:r>
              <a:rPr lang="fr-FR" dirty="0">
                <a:solidFill>
                  <a:srgbClr val="FF0000"/>
                </a:solidFill>
              </a:rPr>
              <a:t> due to </a:t>
            </a:r>
            <a:r>
              <a:rPr lang="fr-FR" dirty="0" err="1">
                <a:solidFill>
                  <a:srgbClr val="FF0000"/>
                </a:solidFill>
              </a:rPr>
              <a:t>leakage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across</a:t>
            </a:r>
            <a:r>
              <a:rPr lang="fr-FR" dirty="0">
                <a:solidFill>
                  <a:srgbClr val="FF0000"/>
                </a:solidFill>
              </a:rPr>
              <a:t> the valve  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AF130A7A-8F3B-49B3-903D-5089B62A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2189761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AF2821-357E-48F7-8C11-3E0CBB3D50E8}"/>
              </a:ext>
            </a:extLst>
          </p:cNvPr>
          <p:cNvSpPr txBox="1"/>
          <p:nvPr/>
        </p:nvSpPr>
        <p:spPr>
          <a:xfrm>
            <a:off x="732623" y="1266590"/>
            <a:ext cx="101957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000" dirty="0"/>
              <a:t>S</a:t>
            </a:r>
            <a:r>
              <a:rPr lang="fr-FR" sz="2000" b="0" i="0" u="none" strike="noStrike" baseline="0" dirty="0"/>
              <a:t>et </a:t>
            </a:r>
            <a:r>
              <a:rPr lang="en-US" sz="2000" b="0" i="0" u="none" strike="noStrike" baseline="0" dirty="0"/>
              <a:t>of </a:t>
            </a:r>
            <a:r>
              <a:rPr lang="en-US" sz="2000" b="1" i="0" u="none" strike="noStrike" baseline="0" dirty="0" err="1"/>
              <a:t>Lagrangian</a:t>
            </a:r>
            <a:r>
              <a:rPr lang="en-US" sz="2000" b="1" i="0" u="none" strike="noStrike" baseline="0" dirty="0"/>
              <a:t> points near the wall </a:t>
            </a:r>
            <a:r>
              <a:rPr lang="en-US" sz="2000" b="0" i="0" u="none" strike="noStrike" baseline="0" dirty="0"/>
              <a:t>are introduced to compute the normal component of the IB force by reconstructing the normal component of </a:t>
            </a:r>
            <a:r>
              <a:rPr lang="fr-FR" sz="2000" b="0" i="0" u="none" strike="noStrike" baseline="0" dirty="0"/>
              <a:t>the </a:t>
            </a:r>
            <a:r>
              <a:rPr lang="fr-FR" sz="2000" b="0" i="0" u="none" strike="noStrike" baseline="0" dirty="0" err="1"/>
              <a:t>velocity</a:t>
            </a:r>
            <a:endParaRPr lang="fr-FR" sz="2000" b="0" i="0" u="none" strike="noStrike" baseline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000" b="0" i="0" u="none" strike="noStrike" baseline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/>
              <a:t>The momentum equation is integrated along the wall-normal direction to link the </a:t>
            </a:r>
            <a:r>
              <a:rPr lang="en-US" sz="2000" b="1" i="0" u="none" strike="noStrike" baseline="0" dirty="0"/>
              <a:t>tangential component </a:t>
            </a:r>
            <a:r>
              <a:rPr lang="en-US" sz="2000" b="0" i="0" u="none" strike="noStrike" baseline="0" dirty="0"/>
              <a:t>of the IB force to the </a:t>
            </a:r>
            <a:r>
              <a:rPr lang="en-US" sz="2000" b="1" i="0" u="none" strike="noStrike" baseline="0" dirty="0"/>
              <a:t>wall shear stress predicted by the wall model</a:t>
            </a:r>
            <a:endParaRPr lang="fr-FR" sz="2400" b="1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840F27F-5F8F-4BAD-9A65-2472D178F055}"/>
              </a:ext>
            </a:extLst>
          </p:cNvPr>
          <p:cNvSpPr/>
          <p:nvPr/>
        </p:nvSpPr>
        <p:spPr>
          <a:xfrm>
            <a:off x="6625788" y="3907895"/>
            <a:ext cx="371943" cy="1576646"/>
          </a:xfrm>
          <a:prstGeom prst="leftBrace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C01C2-8DE9-4193-889B-C53BECB0F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15</a:t>
            </a:fld>
            <a:endParaRPr lang="fr-F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19348A-3118-496E-93EE-D31F6D048030}"/>
              </a:ext>
            </a:extLst>
          </p:cNvPr>
          <p:cNvSpPr txBox="1"/>
          <p:nvPr/>
        </p:nvSpPr>
        <p:spPr>
          <a:xfrm>
            <a:off x="1042388" y="343535"/>
            <a:ext cx="9508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Turbulent case</a:t>
            </a:r>
            <a:r>
              <a:rPr lang="fr-FR" sz="2400" dirty="0"/>
              <a:t>: </a:t>
            </a:r>
            <a:r>
              <a:rPr lang="fr-FR" sz="2400" dirty="0" err="1"/>
              <a:t>coupling</a:t>
            </a:r>
            <a:r>
              <a:rPr lang="fr-FR" sz="2400" dirty="0"/>
              <a:t> of a turbulent </a:t>
            </a:r>
            <a:r>
              <a:rPr lang="fr-FR" sz="2400" dirty="0" err="1"/>
              <a:t>wall</a:t>
            </a:r>
            <a:r>
              <a:rPr lang="fr-FR" sz="2400" dirty="0"/>
              <a:t> </a:t>
            </a:r>
            <a:r>
              <a:rPr lang="fr-FR" sz="2400" dirty="0" err="1"/>
              <a:t>law</a:t>
            </a:r>
            <a:r>
              <a:rPr lang="fr-FR" sz="2400" dirty="0"/>
              <a:t> to the </a:t>
            </a:r>
            <a:r>
              <a:rPr lang="fr-FR" sz="2400" dirty="0" err="1"/>
              <a:t>immersed</a:t>
            </a:r>
            <a:r>
              <a:rPr lang="fr-FR" sz="2400" dirty="0"/>
              <a:t> </a:t>
            </a:r>
            <a:r>
              <a:rPr lang="fr-FR" sz="2400" dirty="0" err="1"/>
              <a:t>boundary</a:t>
            </a:r>
            <a:endParaRPr lang="fr-FR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E1A017-7E9A-4925-B0C0-DF2FCCF53DB7}"/>
              </a:ext>
            </a:extLst>
          </p:cNvPr>
          <p:cNvSpPr txBox="1"/>
          <p:nvPr/>
        </p:nvSpPr>
        <p:spPr>
          <a:xfrm>
            <a:off x="8947687" y="692059"/>
            <a:ext cx="2699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CMR10"/>
              </a:rPr>
              <a:t>Shi et al, 2019</a:t>
            </a:r>
            <a:endParaRPr lang="fr-FR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CF5894-2DC7-415E-84EE-276955F6884F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8282866" y="3611889"/>
            <a:ext cx="514675" cy="3440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B20C872-9BC4-4A5B-99AB-298CA20E2A05}"/>
              </a:ext>
            </a:extLst>
          </p:cNvPr>
          <p:cNvSpPr txBox="1"/>
          <p:nvPr/>
        </p:nvSpPr>
        <p:spPr>
          <a:xfrm>
            <a:off x="8797541" y="3288723"/>
            <a:ext cx="195909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Obtained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with</a:t>
            </a:r>
            <a:r>
              <a:rPr lang="fr-FR" dirty="0">
                <a:solidFill>
                  <a:srgbClr val="FF0000"/>
                </a:solidFill>
              </a:rPr>
              <a:t> the </a:t>
            </a:r>
            <a:r>
              <a:rPr lang="fr-FR" dirty="0" err="1">
                <a:solidFill>
                  <a:srgbClr val="FF0000"/>
                </a:solidFill>
              </a:rPr>
              <a:t>wall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law</a:t>
            </a:r>
            <a:endParaRPr lang="fr-F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BA8A9E-EE13-4346-ADA7-9FB314381E3E}"/>
                  </a:ext>
                </a:extLst>
              </p:cNvPr>
              <p:cNvSpPr txBox="1"/>
              <p:nvPr/>
            </p:nvSpPr>
            <p:spPr>
              <a:xfrm>
                <a:off x="7006925" y="3945266"/>
                <a:ext cx="1339406" cy="472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)≈2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ABA8A9E-EE13-4346-ADA7-9FB314381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925" y="3945266"/>
                <a:ext cx="1339406" cy="4724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7787D2-685E-4356-A390-EA8D219E2F91}"/>
                  </a:ext>
                </a:extLst>
              </p:cNvPr>
              <p:cNvSpPr txBox="1"/>
              <p:nvPr/>
            </p:nvSpPr>
            <p:spPr>
              <a:xfrm>
                <a:off x="6997731" y="4873192"/>
                <a:ext cx="1949956" cy="533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0−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7787D2-685E-4356-A390-EA8D219E2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731" y="4873192"/>
                <a:ext cx="1949956" cy="5332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F2E8417-FA4D-46A0-A2BB-48CE26225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65" y="3003504"/>
            <a:ext cx="3766535" cy="2916941"/>
          </a:xfrm>
          <a:prstGeom prst="rect">
            <a:avLst/>
          </a:prstGeom>
        </p:spPr>
      </p:pic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D4AAE933-F6B4-473D-8A28-E7545E39FA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3788794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15E77-07E9-4311-B7E2-DD878701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16</a:t>
            </a:fld>
            <a:endParaRPr lang="fr-F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EA0AE1-AA43-4A33-B24E-6F52D231DA08}"/>
              </a:ext>
            </a:extLst>
          </p:cNvPr>
          <p:cNvSpPr txBox="1"/>
          <p:nvPr/>
        </p:nvSpPr>
        <p:spPr>
          <a:xfrm>
            <a:off x="3233691" y="334678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 err="1"/>
              <a:t>Algorithm</a:t>
            </a:r>
            <a:r>
              <a:rPr lang="fr-FR" sz="2000" b="1" dirty="0"/>
              <a:t> of the turbulent </a:t>
            </a:r>
            <a:r>
              <a:rPr lang="fr-FR" sz="2000" b="1" dirty="0" err="1"/>
              <a:t>immersed</a:t>
            </a:r>
            <a:r>
              <a:rPr lang="fr-FR" sz="2000" b="1" dirty="0"/>
              <a:t> </a:t>
            </a:r>
            <a:r>
              <a:rPr lang="fr-FR" sz="2000" b="1" dirty="0" err="1"/>
              <a:t>boundary</a:t>
            </a:r>
            <a:endParaRPr lang="fr-FR" sz="2000" b="1" dirty="0"/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C7E530D3-6916-410B-8BE5-BCA4641B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DAA7C3-A678-4EF8-86DE-23757DC3AA71}"/>
                  </a:ext>
                </a:extLst>
              </p:cNvPr>
              <p:cNvSpPr txBox="1"/>
              <p:nvPr/>
            </p:nvSpPr>
            <p:spPr>
              <a:xfrm>
                <a:off x="2885242" y="1828799"/>
                <a:ext cx="5848204" cy="642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  <m:e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num>
                                <m:den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m:rPr>
                                  <m:sty m:val="p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−</m:t>
                              </m:r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𝑅𝑒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nary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ξ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DAA7C3-A678-4EF8-86DE-23757DC3A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242" y="1828799"/>
                <a:ext cx="5848204" cy="6421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473497-CD19-43DD-A35D-ACE01813D702}"/>
                  </a:ext>
                </a:extLst>
              </p:cNvPr>
              <p:cNvSpPr txBox="1"/>
              <p:nvPr/>
            </p:nvSpPr>
            <p:spPr>
              <a:xfrm>
                <a:off x="3158073" y="3490078"/>
                <a:ext cx="5302541" cy="6269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ξ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ξ</m:t>
                              </m:r>
                            </m:den>
                          </m:f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473497-CD19-43DD-A35D-ACE01813D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073" y="3490078"/>
                <a:ext cx="5302541" cy="6269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BBB6C84-5A86-4E4F-A590-A82BCC650B8B}"/>
              </a:ext>
            </a:extLst>
          </p:cNvPr>
          <p:cNvSpPr txBox="1"/>
          <p:nvPr/>
        </p:nvSpPr>
        <p:spPr>
          <a:xfrm>
            <a:off x="838199" y="1102288"/>
            <a:ext cx="9788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dvOT1ef757c0"/>
              </a:rPr>
              <a:t>By integrating the momentum equation along the normal direction to link the effective body force to the wall shear </a:t>
            </a:r>
            <a:r>
              <a:rPr lang="fr-FR" sz="1800" b="0" i="0" u="none" strike="noStrike" baseline="0" dirty="0">
                <a:latin typeface="AdvOT1ef757c0"/>
              </a:rPr>
              <a:t>stress:</a:t>
            </a:r>
            <a:endParaRPr lang="fr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5E17BC-58DB-4D45-AD63-D1CB9118CED6}"/>
              </a:ext>
            </a:extLst>
          </p:cNvPr>
          <p:cNvSpPr txBox="1"/>
          <p:nvPr/>
        </p:nvSpPr>
        <p:spPr>
          <a:xfrm>
            <a:off x="838198" y="2713997"/>
            <a:ext cx="10090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AdvOT1ef757c0"/>
              </a:rPr>
              <a:t>B</a:t>
            </a:r>
            <a:r>
              <a:rPr lang="en-US" sz="1800" b="0" i="0" u="none" strike="noStrike" baseline="0" dirty="0">
                <a:latin typeface="AdvOT1ef757c0"/>
              </a:rPr>
              <a:t>y integrating the viscous terms between the wall and Ref point</a:t>
            </a:r>
            <a:r>
              <a:rPr lang="fr-FR" sz="1800" b="0" i="0" u="none" strike="noStrike" baseline="0" dirty="0">
                <a:latin typeface="AdvOT1ef757c0"/>
              </a:rPr>
              <a:t>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452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15E77-07E9-4311-B7E2-DD878701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17</a:t>
            </a:fld>
            <a:endParaRPr lang="fr-F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EA0AE1-AA43-4A33-B24E-6F52D231DA08}"/>
              </a:ext>
            </a:extLst>
          </p:cNvPr>
          <p:cNvSpPr txBox="1"/>
          <p:nvPr/>
        </p:nvSpPr>
        <p:spPr>
          <a:xfrm>
            <a:off x="3233691" y="334678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 err="1"/>
              <a:t>Algorithm</a:t>
            </a:r>
            <a:r>
              <a:rPr lang="fr-FR" sz="2000" b="1" dirty="0"/>
              <a:t> of the turbulent </a:t>
            </a:r>
            <a:r>
              <a:rPr lang="fr-FR" sz="2000" b="1" dirty="0" err="1"/>
              <a:t>immersed</a:t>
            </a:r>
            <a:r>
              <a:rPr lang="fr-FR" sz="2000" b="1" dirty="0"/>
              <a:t> </a:t>
            </a:r>
            <a:r>
              <a:rPr lang="fr-FR" sz="2000" b="1" dirty="0" err="1"/>
              <a:t>boundary</a:t>
            </a:r>
            <a:endParaRPr lang="fr-FR" sz="2000" b="1" dirty="0"/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C7E530D3-6916-410B-8BE5-BCA4641B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DAA7C3-A678-4EF8-86DE-23757DC3AA71}"/>
                  </a:ext>
                </a:extLst>
              </p:cNvPr>
              <p:cNvSpPr txBox="1"/>
              <p:nvPr/>
            </p:nvSpPr>
            <p:spPr>
              <a:xfrm>
                <a:off x="2885242" y="1828799"/>
                <a:ext cx="5848204" cy="6421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  <m:e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num>
                                <m:den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m:rPr>
                                  <m:sty m:val="p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−</m:t>
                              </m:r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𝑅𝑒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nary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ξ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DAA7C3-A678-4EF8-86DE-23757DC3A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242" y="1828799"/>
                <a:ext cx="5848204" cy="6421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473497-CD19-43DD-A35D-ACE01813D702}"/>
                  </a:ext>
                </a:extLst>
              </p:cNvPr>
              <p:cNvSpPr txBox="1"/>
              <p:nvPr/>
            </p:nvSpPr>
            <p:spPr>
              <a:xfrm>
                <a:off x="3158073" y="3490078"/>
                <a:ext cx="5302541" cy="6269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ξ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ξ</m:t>
                              </m:r>
                            </m:den>
                          </m:f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473497-CD19-43DD-A35D-ACE01813D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073" y="3490078"/>
                <a:ext cx="5302541" cy="6269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9C9AF8-713C-4E2F-8CC6-11CF4E268B2E}"/>
                  </a:ext>
                </a:extLst>
              </p:cNvPr>
              <p:cNvSpPr txBox="1"/>
              <p:nvPr/>
            </p:nvSpPr>
            <p:spPr>
              <a:xfrm>
                <a:off x="3739500" y="5256507"/>
                <a:ext cx="1365502" cy="472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9C9AF8-713C-4E2F-8CC6-11CF4E268B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500" y="5256507"/>
                <a:ext cx="1365502" cy="472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15B7D-6737-4F0E-A6CA-BE94D831F166}"/>
                  </a:ext>
                </a:extLst>
              </p:cNvPr>
              <p:cNvSpPr txBox="1"/>
              <p:nvPr/>
            </p:nvSpPr>
            <p:spPr>
              <a:xfrm>
                <a:off x="2209800" y="5728944"/>
                <a:ext cx="6094520" cy="612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d>
                          <m:sSubSup>
                            <m:sSubSup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Sup>
                                <m:sSubSup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15B7D-6737-4F0E-A6CA-BE94D831F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728944"/>
                <a:ext cx="6094520" cy="612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BBB6C84-5A86-4E4F-A590-A82BCC650B8B}"/>
              </a:ext>
            </a:extLst>
          </p:cNvPr>
          <p:cNvSpPr txBox="1"/>
          <p:nvPr/>
        </p:nvSpPr>
        <p:spPr>
          <a:xfrm>
            <a:off x="838199" y="1102288"/>
            <a:ext cx="9788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dvOT1ef757c0"/>
              </a:rPr>
              <a:t>By integrating the momentum equation along the normal direction to link the effective body force to the wall shear </a:t>
            </a:r>
            <a:r>
              <a:rPr lang="fr-FR" sz="1800" b="0" i="0" u="none" strike="noStrike" baseline="0" dirty="0">
                <a:latin typeface="AdvOT1ef757c0"/>
              </a:rPr>
              <a:t>stress:</a:t>
            </a:r>
            <a:endParaRPr lang="fr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5E17BC-58DB-4D45-AD63-D1CB9118CED6}"/>
              </a:ext>
            </a:extLst>
          </p:cNvPr>
          <p:cNvSpPr txBox="1"/>
          <p:nvPr/>
        </p:nvSpPr>
        <p:spPr>
          <a:xfrm>
            <a:off x="838198" y="2713997"/>
            <a:ext cx="10090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AdvOT1ef757c0"/>
              </a:rPr>
              <a:t>B</a:t>
            </a:r>
            <a:r>
              <a:rPr lang="en-US" sz="1800" b="0" i="0" u="none" strike="noStrike" baseline="0" dirty="0">
                <a:latin typeface="AdvOT1ef757c0"/>
              </a:rPr>
              <a:t>y integrating the viscous terms between the wall and Ref point:</a:t>
            </a:r>
            <a:endParaRPr lang="fr-F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AB6AA1-F466-4613-874D-D3700CC37C92}"/>
              </a:ext>
            </a:extLst>
          </p:cNvPr>
          <p:cNvSpPr txBox="1"/>
          <p:nvPr/>
        </p:nvSpPr>
        <p:spPr>
          <a:xfrm>
            <a:off x="838199" y="4494702"/>
            <a:ext cx="9903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dvOT1ef757c0"/>
              </a:rPr>
              <a:t>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OT1ef757c0"/>
              </a:rPr>
              <a:t>or the wall-modeled LES of a turbulent flow, the right-hand side can be approximated by the dominant wall shear stress term as follows:</a:t>
            </a:r>
            <a:endParaRPr lang="fr-FR" dirty="0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40EAED40-C747-4057-8D2C-3745FE2A9BD8}"/>
              </a:ext>
            </a:extLst>
          </p:cNvPr>
          <p:cNvSpPr/>
          <p:nvPr/>
        </p:nvSpPr>
        <p:spPr>
          <a:xfrm>
            <a:off x="3556115" y="5332362"/>
            <a:ext cx="183385" cy="895059"/>
          </a:xfrm>
          <a:prstGeom prst="leftBrace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7CB858-2EA1-4792-B6BE-983718040CF2}"/>
              </a:ext>
            </a:extLst>
          </p:cNvPr>
          <p:cNvCxnSpPr>
            <a:cxnSpLocks/>
          </p:cNvCxnSpPr>
          <p:nvPr/>
        </p:nvCxnSpPr>
        <p:spPr>
          <a:xfrm flipV="1">
            <a:off x="4422251" y="3367922"/>
            <a:ext cx="1987427" cy="8312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A4AB761-A3BB-4AB7-B994-F5F5B872338A}"/>
              </a:ext>
            </a:extLst>
          </p:cNvPr>
          <p:cNvCxnSpPr>
            <a:cxnSpLocks/>
          </p:cNvCxnSpPr>
          <p:nvPr/>
        </p:nvCxnSpPr>
        <p:spPr>
          <a:xfrm flipV="1">
            <a:off x="7764534" y="3571479"/>
            <a:ext cx="685995" cy="522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390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15E77-07E9-4311-B7E2-DD878701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18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D69619-5CE2-4CB8-B8BF-D068E56C03F4}"/>
                  </a:ext>
                </a:extLst>
              </p:cNvPr>
              <p:cNvSpPr txBox="1"/>
              <p:nvPr/>
            </p:nvSpPr>
            <p:spPr>
              <a:xfrm>
                <a:off x="177124" y="734788"/>
                <a:ext cx="11550278" cy="5676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Algorithm of the LBM </a:t>
                </a:r>
                <a:r>
                  <a:rPr lang="fr-FR" sz="2000" dirty="0" err="1"/>
                  <a:t>without</a:t>
                </a:r>
                <a:r>
                  <a:rPr lang="fr-FR" sz="2000" dirty="0"/>
                  <a:t> </a:t>
                </a:r>
                <a:r>
                  <a:rPr lang="fr-FR" sz="2000" dirty="0" err="1"/>
                  <a:t>solid</a:t>
                </a:r>
                <a:r>
                  <a:rPr lang="fr-FR" sz="2000" dirty="0"/>
                  <a:t> on the </a:t>
                </a:r>
                <a:r>
                  <a:rPr lang="fr-FR" sz="2000" dirty="0" err="1"/>
                  <a:t>Eulerian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fluid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nodes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Loop on the </a:t>
                </a:r>
                <a:r>
                  <a:rPr lang="fr-FR" sz="2000" dirty="0" err="1"/>
                  <a:t>Lagrangian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solid</a:t>
                </a:r>
                <a:r>
                  <a:rPr lang="fr-FR" sz="2000" dirty="0"/>
                  <a:t> triangles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fr-FR" sz="20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sz="2000" dirty="0"/>
                  <a:t>Computation of the normal and center of the triangle k , of point </a:t>
                </a:r>
                <a:r>
                  <a:rPr lang="fr-FR" sz="2000" i="1" dirty="0" err="1"/>
                  <a:t>Ref</a:t>
                </a:r>
                <a:r>
                  <a:rPr lang="fr-FR" sz="2000" dirty="0"/>
                  <a:t> at a distance 2.5 dx, and point </a:t>
                </a:r>
                <a:r>
                  <a:rPr lang="fr-FR" sz="2000" i="1" dirty="0"/>
                  <a:t>Q</a:t>
                </a:r>
                <a:r>
                  <a:rPr lang="fr-FR" sz="2000" dirty="0"/>
                  <a:t> at a distance dx/4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fr-FR" sz="20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sz="2000" dirty="0"/>
                  <a:t>Interpolation of </a:t>
                </a:r>
                <a:r>
                  <a:rPr lang="el-GR" sz="2000" dirty="0"/>
                  <a:t>ρ</a:t>
                </a:r>
                <a:r>
                  <a:rPr lang="fr-FR" sz="2000" dirty="0"/>
                  <a:t> and u on </a:t>
                </a:r>
                <a:r>
                  <a:rPr lang="fr-FR" sz="2000" dirty="0" err="1"/>
                  <a:t>Ref</a:t>
                </a:r>
                <a:r>
                  <a:rPr lang="fr-FR" sz="2000" dirty="0"/>
                  <a:t> 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𝑅𝑒𝑓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𝑅𝑒𝑓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)∆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r-FR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fr-FR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Calculation of the Ref tangential and normal 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fr-FR" sz="2000" b="0" i="0" smtClean="0">
                            <a:latin typeface="Cambria Math" panose="02040503050406030204" pitchFamily="18" charset="0"/>
                          </a:rPr>
                          <m:t>ref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20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fr-FR" sz="2000">
                            <a:latin typeface="Cambria Math" panose="02040503050406030204" pitchFamily="18" charset="0"/>
                          </a:rPr>
                          <m:t>ref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fr-FR" sz="20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fr-FR" sz="20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sz="2000" dirty="0"/>
                  <a:t>Computation of the friction </a:t>
                </a:r>
                <a:r>
                  <a:rPr lang="fr-FR" sz="2000" dirty="0" err="1"/>
                  <a:t>velocity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fr-FR" sz="2000" dirty="0"/>
                  <a:t> </a:t>
                </a:r>
                <a:r>
                  <a:rPr lang="fr-FR" sz="2000" dirty="0" err="1"/>
                  <a:t>with</a:t>
                </a:r>
                <a:r>
                  <a:rPr lang="fr-FR" sz="2000" dirty="0"/>
                  <a:t> the </a:t>
                </a:r>
                <a:r>
                  <a:rPr lang="fr-FR" sz="2000" dirty="0">
                    <a:solidFill>
                      <a:srgbClr val="FF0000"/>
                    </a:solidFill>
                  </a:rPr>
                  <a:t>power </a:t>
                </a:r>
                <a:r>
                  <a:rPr lang="fr-FR" sz="2000" dirty="0" err="1">
                    <a:solidFill>
                      <a:srgbClr val="FF0000"/>
                    </a:solidFill>
                  </a:rPr>
                  <a:t>wall</a:t>
                </a:r>
                <a:r>
                  <a:rPr lang="fr-FR" sz="2000" dirty="0">
                    <a:solidFill>
                      <a:srgbClr val="FF0000"/>
                    </a:solidFill>
                  </a:rPr>
                  <a:t> </a:t>
                </a:r>
                <a:r>
                  <a:rPr lang="fr-FR" sz="2000" dirty="0" err="1">
                    <a:solidFill>
                      <a:srgbClr val="FF0000"/>
                    </a:solidFill>
                  </a:rPr>
                  <a:t>law</a:t>
                </a:r>
                <a:r>
                  <a:rPr lang="fr-FR" sz="2000" dirty="0">
                    <a:solidFill>
                      <a:srgbClr val="FF0000"/>
                    </a:solidFill>
                  </a:rPr>
                  <a:t> :</a:t>
                </a:r>
                <a:endParaRPr lang="fr-FR" sz="2000" b="0" i="1" dirty="0">
                  <a:latin typeface="Cambria Math" panose="020405030504060302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fr-FR" sz="2000" b="0" i="1" dirty="0">
                  <a:latin typeface="Cambria Math" panose="020405030504060302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sz="20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Computation of the </a:t>
                </a:r>
                <a:r>
                  <a:rPr lang="fr-FR" sz="2000" b="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wall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shear</a:t>
                </a:r>
                <a:r>
                  <a:rPr lang="fr-F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stress </a:t>
                </a:r>
                <a:r>
                  <a:rPr lang="fr-FR" sz="2000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Sup>
                      <m:sSubSup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fr-FR" sz="2000" b="0" dirty="0">
                  <a:latin typeface="Cambria Math" panose="020405030504060302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fr-FR" sz="2000" b="0" dirty="0">
                  <a:latin typeface="Cambria Math" panose="020405030504060302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sz="2000" dirty="0"/>
                  <a:t>Computation of the </a:t>
                </a:r>
                <a:r>
                  <a:rPr lang="fr-FR" sz="2000" dirty="0" err="1"/>
                  <a:t>immersed</a:t>
                </a:r>
                <a:r>
                  <a:rPr lang="fr-FR" sz="2000" dirty="0"/>
                  <a:t> </a:t>
                </a:r>
                <a:r>
                  <a:rPr lang="fr-FR" sz="2000" dirty="0" err="1"/>
                  <a:t>boundary</a:t>
                </a:r>
                <a:r>
                  <a:rPr lang="fr-FR" sz="2000" dirty="0"/>
                  <a:t> force</a:t>
                </a:r>
              </a:p>
              <a:p>
                <a:pPr lvl="1"/>
                <a:endParaRPr lang="fr-FR" sz="20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sz="2000" dirty="0" err="1"/>
                  <a:t>Spreading</a:t>
                </a:r>
                <a:r>
                  <a:rPr lang="fr-FR" sz="2000" dirty="0"/>
                  <a:t> of the force on the </a:t>
                </a:r>
                <a:r>
                  <a:rPr lang="fr-FR" sz="2000" dirty="0" err="1"/>
                  <a:t>surrounding</a:t>
                </a:r>
                <a:r>
                  <a:rPr lang="fr-FR" sz="2000" dirty="0"/>
                  <a:t> </a:t>
                </a:r>
                <a:r>
                  <a:rPr lang="fr-FR" sz="2000" dirty="0" err="1"/>
                  <a:t>eulerian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fluid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nodes</a:t>
                </a:r>
                <a:r>
                  <a:rPr lang="fr-FR" sz="2000" dirty="0"/>
                  <a:t> 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fr-FR" sz="2000" dirty="0"/>
              </a:p>
              <a:p>
                <a:pPr lvl="1"/>
                <a:endParaRPr lang="fr-FR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D69619-5CE2-4CB8-B8BF-D068E56C0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24" y="734788"/>
                <a:ext cx="11550278" cy="5676490"/>
              </a:xfrm>
              <a:prstGeom prst="rect">
                <a:avLst/>
              </a:prstGeom>
              <a:blipFill>
                <a:blip r:embed="rId2"/>
                <a:stretch>
                  <a:fillRect l="-475" t="-644" b="-46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DAE296F-6092-456C-B155-B4A5890E8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271" y="3568733"/>
            <a:ext cx="3241880" cy="8411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EA0AE1-AA43-4A33-B24E-6F52D231DA08}"/>
              </a:ext>
            </a:extLst>
          </p:cNvPr>
          <p:cNvSpPr txBox="1"/>
          <p:nvPr/>
        </p:nvSpPr>
        <p:spPr>
          <a:xfrm>
            <a:off x="3233691" y="334678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 err="1"/>
              <a:t>Algorithm</a:t>
            </a:r>
            <a:r>
              <a:rPr lang="fr-FR" sz="2000" b="1" dirty="0"/>
              <a:t> of the turbulent </a:t>
            </a:r>
            <a:r>
              <a:rPr lang="fr-FR" sz="2000" b="1" dirty="0" err="1"/>
              <a:t>immersed</a:t>
            </a:r>
            <a:r>
              <a:rPr lang="fr-FR" sz="2000" b="1" dirty="0"/>
              <a:t> </a:t>
            </a:r>
            <a:r>
              <a:rPr lang="fr-FR" sz="2000" b="1" dirty="0" err="1"/>
              <a:t>boundary</a:t>
            </a:r>
            <a:endParaRPr lang="fr-FR" sz="2000" b="1" dirty="0"/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C7E530D3-6916-410B-8BE5-BCA4641B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3870527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A571-6FD3-40DF-9ACD-CD67A2F2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19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A69DF-25AC-42ED-B02C-B7CAF0CCAC6E}"/>
              </a:ext>
            </a:extLst>
          </p:cNvPr>
          <p:cNvSpPr txBox="1"/>
          <p:nvPr/>
        </p:nvSpPr>
        <p:spPr>
          <a:xfrm>
            <a:off x="1412630" y="351087"/>
            <a:ext cx="9794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Large </a:t>
            </a:r>
            <a:r>
              <a:rPr lang="fr-FR" sz="2000" dirty="0" err="1"/>
              <a:t>eddy</a:t>
            </a:r>
            <a:r>
              <a:rPr lang="fr-FR" sz="2000" dirty="0"/>
              <a:t> simulation of a square </a:t>
            </a:r>
            <a:r>
              <a:rPr lang="fr-FR" sz="2000" dirty="0" err="1"/>
              <a:t>cylinder</a:t>
            </a:r>
            <a:r>
              <a:rPr lang="fr-FR" sz="2000" dirty="0"/>
              <a:t> at Re = 22000, Chen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10F4D-3472-4DB5-9D23-CCEFBC227562}"/>
              </a:ext>
            </a:extLst>
          </p:cNvPr>
          <p:cNvSpPr txBox="1"/>
          <p:nvPr/>
        </p:nvSpPr>
        <p:spPr>
          <a:xfrm>
            <a:off x="707780" y="1489934"/>
            <a:ext cx="6509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</a:rPr>
              <a:t>Fixed</a:t>
            </a:r>
            <a:r>
              <a:rPr lang="fr-FR" dirty="0"/>
              <a:t> Square </a:t>
            </a:r>
            <a:r>
              <a:rPr lang="fr-FR" dirty="0" err="1"/>
              <a:t>cylinder</a:t>
            </a:r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Reynolds </a:t>
            </a:r>
            <a:r>
              <a:rPr lang="fr-FR" dirty="0" err="1"/>
              <a:t>number</a:t>
            </a:r>
            <a:r>
              <a:rPr lang="fr-FR" dirty="0"/>
              <a:t> = 22000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Smagorinsky</a:t>
            </a:r>
            <a:r>
              <a:rPr lang="fr-FR" dirty="0"/>
              <a:t> model </a:t>
            </a:r>
            <a:r>
              <a:rPr lang="fr-FR" dirty="0" err="1"/>
              <a:t>with</a:t>
            </a:r>
            <a:r>
              <a:rPr lang="fr-FR" dirty="0"/>
              <a:t> a power </a:t>
            </a:r>
            <a:r>
              <a:rPr lang="fr-FR" dirty="0" err="1"/>
              <a:t>wall</a:t>
            </a:r>
            <a:r>
              <a:rPr lang="fr-FR" dirty="0"/>
              <a:t> </a:t>
            </a:r>
            <a:r>
              <a:rPr lang="fr-FR" dirty="0" err="1"/>
              <a:t>law</a:t>
            </a:r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50 </a:t>
            </a:r>
            <a:r>
              <a:rPr lang="fr-FR" dirty="0" err="1"/>
              <a:t>nodes</a:t>
            </a:r>
            <a:r>
              <a:rPr lang="fr-FR" dirty="0"/>
              <a:t> on the </a:t>
            </a:r>
            <a:r>
              <a:rPr lang="fr-FR" dirty="0" err="1"/>
              <a:t>diameter</a:t>
            </a:r>
            <a:r>
              <a:rPr lang="fr-FR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242F7F-07C7-4B44-9421-14CCF1CBB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 b="12577"/>
          <a:stretch/>
        </p:blipFill>
        <p:spPr>
          <a:xfrm>
            <a:off x="5433134" y="1044342"/>
            <a:ext cx="5774127" cy="3079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0DDEE5-5533-46D8-95D2-A6D66E47B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34" y="4417284"/>
            <a:ext cx="8298899" cy="173751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68460A-E534-4557-AC24-8FE3D529F84A}"/>
              </a:ext>
            </a:extLst>
          </p:cNvPr>
          <p:cNvSpPr/>
          <p:nvPr/>
        </p:nvSpPr>
        <p:spPr>
          <a:xfrm>
            <a:off x="3338004" y="5805996"/>
            <a:ext cx="6816362" cy="2574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CC1C7FB0-BC25-486A-AE36-5A90B55D60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1193447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3406C-93BF-47DE-A8DF-2DCDAFF25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2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A1D3D-998A-4964-B868-3FC337256D84}"/>
              </a:ext>
            </a:extLst>
          </p:cNvPr>
          <p:cNvSpPr txBox="1"/>
          <p:nvPr/>
        </p:nvSpPr>
        <p:spPr>
          <a:xfrm>
            <a:off x="419099" y="766732"/>
            <a:ext cx="113538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800" dirty="0"/>
              <a:t>Theory &amp; </a:t>
            </a:r>
            <a:r>
              <a:rPr lang="fr-FR" sz="2800" dirty="0" err="1"/>
              <a:t>equations</a:t>
            </a:r>
            <a:endParaRPr lang="fr-FR" sz="2800" dirty="0"/>
          </a:p>
          <a:p>
            <a:pPr marL="342900" indent="-342900">
              <a:buFont typeface="+mj-lt"/>
              <a:buAutoNum type="arabicPeriod"/>
            </a:pPr>
            <a:endParaRPr lang="fr-FR" sz="2800" dirty="0"/>
          </a:p>
          <a:p>
            <a:pPr marL="342900" indent="-342900">
              <a:buFont typeface="+mj-lt"/>
              <a:buAutoNum type="arabicPeriod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Academic test cases :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Oscillating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cylinder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laminar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translating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sphere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laminar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Obstructed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channel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laminar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3D Wall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modeled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LES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oscillating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cylinder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turbulent flow</a:t>
            </a:r>
          </a:p>
          <a:p>
            <a:pPr lvl="1"/>
            <a:endParaRPr lang="fr-FR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Industrial</a:t>
            </a: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test case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3D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rotating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GMV (Groupe Moto Ventilateur) in a turbulent flow</a:t>
            </a:r>
          </a:p>
          <a:p>
            <a:pPr marL="800100" lvl="1" indent="-342900">
              <a:buFont typeface="+mj-lt"/>
              <a:buAutoNum type="alphaLcParenR"/>
            </a:pPr>
            <a:endParaRPr lang="fr-FR" sz="2800" dirty="0"/>
          </a:p>
          <a:p>
            <a:pPr marL="342900" indent="-342900">
              <a:buFont typeface="+mj-lt"/>
              <a:buAutoNum type="arabicPeriod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Conclusion and Work in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progress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2800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4E2C82E-287D-47F9-A383-3690FA8E14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3377023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A571-6FD3-40DF-9ACD-CD67A2F2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20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A69DF-25AC-42ED-B02C-B7CAF0CCAC6E}"/>
              </a:ext>
            </a:extLst>
          </p:cNvPr>
          <p:cNvSpPr txBox="1"/>
          <p:nvPr/>
        </p:nvSpPr>
        <p:spPr>
          <a:xfrm>
            <a:off x="1412630" y="351087"/>
            <a:ext cx="9794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Large </a:t>
            </a:r>
            <a:r>
              <a:rPr lang="fr-FR" sz="2000" dirty="0" err="1"/>
              <a:t>eddy</a:t>
            </a:r>
            <a:r>
              <a:rPr lang="fr-FR" sz="2000" dirty="0"/>
              <a:t> simulation of a square </a:t>
            </a:r>
            <a:r>
              <a:rPr lang="fr-FR" sz="2000" dirty="0" err="1"/>
              <a:t>cylinder</a:t>
            </a:r>
            <a:r>
              <a:rPr lang="fr-FR" sz="2000" dirty="0"/>
              <a:t> at Re = 22000, Chen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4557FA-CC16-4899-838E-92BA7B490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5" y="1095075"/>
            <a:ext cx="5662151" cy="3939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E17644-246E-4391-8F75-A66AEE066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95075"/>
            <a:ext cx="5677392" cy="3917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F54D82-DF8F-4D91-AA40-150C51AFD3BB}"/>
              </a:ext>
            </a:extLst>
          </p:cNvPr>
          <p:cNvSpPr txBox="1"/>
          <p:nvPr/>
        </p:nvSpPr>
        <p:spPr>
          <a:xfrm>
            <a:off x="1685570" y="5386033"/>
            <a:ext cx="926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Velocity profile at the top of the </a:t>
            </a:r>
            <a:r>
              <a:rPr lang="fr-FR" dirty="0" err="1"/>
              <a:t>cylinder</a:t>
            </a:r>
            <a:r>
              <a:rPr lang="fr-FR" dirty="0"/>
              <a:t> in the </a:t>
            </a:r>
            <a:r>
              <a:rPr lang="fr-FR" b="1" dirty="0" err="1"/>
              <a:t>shear</a:t>
            </a:r>
            <a:r>
              <a:rPr lang="fr-FR" b="1" dirty="0"/>
              <a:t> layer </a:t>
            </a:r>
            <a:r>
              <a:rPr lang="fr-FR" dirty="0"/>
              <a:t>at x/D = -0.25 (</a:t>
            </a:r>
            <a:r>
              <a:rPr lang="fr-FR" dirty="0" err="1"/>
              <a:t>left</a:t>
            </a:r>
            <a:r>
              <a:rPr lang="fr-FR" dirty="0"/>
              <a:t>) and x/D = 0 (right)</a:t>
            </a:r>
          </a:p>
          <a:p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(Lyn et al., 1995) and LES (Cao et al., 2016)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43B7671-FCC6-4D87-B9F9-DA9D22B8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3303931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A571-6FD3-40DF-9ACD-CD67A2F2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21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A69DF-25AC-42ED-B02C-B7CAF0CCAC6E}"/>
              </a:ext>
            </a:extLst>
          </p:cNvPr>
          <p:cNvSpPr txBox="1"/>
          <p:nvPr/>
        </p:nvSpPr>
        <p:spPr>
          <a:xfrm>
            <a:off x="1412630" y="351087"/>
            <a:ext cx="9794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Large </a:t>
            </a:r>
            <a:r>
              <a:rPr lang="fr-FR" sz="2000" dirty="0" err="1"/>
              <a:t>eddy</a:t>
            </a:r>
            <a:r>
              <a:rPr lang="fr-FR" sz="2000" dirty="0"/>
              <a:t> simulation of a square </a:t>
            </a:r>
            <a:r>
              <a:rPr lang="fr-FR" sz="2000" dirty="0" err="1"/>
              <a:t>cylinder</a:t>
            </a:r>
            <a:r>
              <a:rPr lang="fr-FR" sz="2000" dirty="0"/>
              <a:t> at Re = 22000, Chen 2020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50A461-DBE0-40B0-A377-BCBAE3047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72" y="1155411"/>
            <a:ext cx="5639289" cy="4038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C0E75E-9446-44DC-BEAB-BC13C5D8C404}"/>
              </a:ext>
            </a:extLst>
          </p:cNvPr>
          <p:cNvSpPr txBox="1"/>
          <p:nvPr/>
        </p:nvSpPr>
        <p:spPr>
          <a:xfrm>
            <a:off x="5027955" y="5305804"/>
            <a:ext cx="7154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Velocity profile at the right of the </a:t>
            </a:r>
            <a:r>
              <a:rPr lang="fr-FR" dirty="0" err="1"/>
              <a:t>cylinder</a:t>
            </a:r>
            <a:r>
              <a:rPr lang="fr-FR" dirty="0"/>
              <a:t> in the </a:t>
            </a:r>
            <a:r>
              <a:rPr lang="fr-FR" b="1" dirty="0" err="1"/>
              <a:t>near</a:t>
            </a:r>
            <a:r>
              <a:rPr lang="fr-FR" b="1" dirty="0"/>
              <a:t> wake </a:t>
            </a:r>
            <a:r>
              <a:rPr lang="fr-FR" dirty="0"/>
              <a:t>at x/D = 0.875</a:t>
            </a:r>
          </a:p>
          <a:p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(Lyn et al., 1995)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592654-53BA-4037-BFEF-9F356779D6B2}"/>
              </a:ext>
            </a:extLst>
          </p:cNvPr>
          <p:cNvSpPr txBox="1"/>
          <p:nvPr/>
        </p:nvSpPr>
        <p:spPr>
          <a:xfrm>
            <a:off x="446104" y="2076445"/>
            <a:ext cx="45818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FF0000"/>
                </a:solidFill>
              </a:rPr>
              <a:t>Separated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shear</a:t>
            </a:r>
            <a:r>
              <a:rPr lang="fr-FR" sz="2000" dirty="0">
                <a:solidFill>
                  <a:srgbClr val="FF0000"/>
                </a:solidFill>
              </a:rPr>
              <a:t> layer </a:t>
            </a:r>
            <a:r>
              <a:rPr lang="fr-FR" sz="2000" dirty="0" err="1">
                <a:solidFill>
                  <a:srgbClr val="FF0000"/>
                </a:solidFill>
              </a:rPr>
              <a:t>dynamics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is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very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well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captured</a:t>
            </a:r>
            <a:r>
              <a:rPr lang="fr-FR" sz="2000" dirty="0">
                <a:solidFill>
                  <a:srgbClr val="FF0000"/>
                </a:solidFill>
              </a:rPr>
              <a:t> on the top and </a:t>
            </a:r>
            <a:r>
              <a:rPr lang="fr-FR" sz="2000" dirty="0" err="1">
                <a:solidFill>
                  <a:srgbClr val="FF0000"/>
                </a:solidFill>
              </a:rPr>
              <a:t>bottom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sides</a:t>
            </a:r>
            <a:r>
              <a:rPr lang="fr-FR" sz="2000" dirty="0">
                <a:solidFill>
                  <a:srgbClr val="FF0000"/>
                </a:solidFill>
              </a:rPr>
              <a:t> of the </a:t>
            </a:r>
            <a:r>
              <a:rPr lang="fr-FR" sz="2000" dirty="0" err="1">
                <a:solidFill>
                  <a:srgbClr val="FF0000"/>
                </a:solidFill>
              </a:rPr>
              <a:t>cylinder</a:t>
            </a:r>
            <a:endParaRPr lang="fr-FR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FF0000"/>
                </a:solidFill>
              </a:rPr>
              <a:t>Shear</a:t>
            </a:r>
            <a:r>
              <a:rPr lang="fr-FR" sz="2000" dirty="0">
                <a:solidFill>
                  <a:srgbClr val="FF0000"/>
                </a:solidFill>
              </a:rPr>
              <a:t> layer </a:t>
            </a:r>
            <a:r>
              <a:rPr lang="fr-FR" sz="2000" dirty="0" err="1">
                <a:solidFill>
                  <a:srgbClr val="FF0000"/>
                </a:solidFill>
              </a:rPr>
              <a:t>evolution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downstream</a:t>
            </a:r>
            <a:r>
              <a:rPr lang="fr-FR" sz="2000" dirty="0">
                <a:solidFill>
                  <a:srgbClr val="FF0000"/>
                </a:solidFill>
              </a:rPr>
              <a:t> the </a:t>
            </a:r>
            <a:r>
              <a:rPr lang="fr-FR" sz="2000" dirty="0" err="1">
                <a:solidFill>
                  <a:srgbClr val="FF0000"/>
                </a:solidFill>
              </a:rPr>
              <a:t>trailing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edge</a:t>
            </a:r>
            <a:r>
              <a:rPr lang="fr-FR" sz="2000" dirty="0">
                <a:solidFill>
                  <a:srgbClr val="FF0000"/>
                </a:solidFill>
              </a:rPr>
              <a:t> corners </a:t>
            </a:r>
            <a:r>
              <a:rPr lang="fr-FR" sz="2000" dirty="0" err="1">
                <a:solidFill>
                  <a:srgbClr val="FF0000"/>
                </a:solidFill>
              </a:rPr>
              <a:t>is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also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well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predicted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C4A82F1A-F2B0-4D94-8885-2FE315FFE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763530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A571-6FD3-40DF-9ACD-CD67A2F2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22</a:t>
            </a:fld>
            <a:endParaRPr lang="fr-FR"/>
          </a:p>
        </p:txBody>
      </p:sp>
      <p:pic>
        <p:nvPicPr>
          <p:cNvPr id="7" name="LES_densite">
            <a:hlinkClick r:id="" action="ppaction://media"/>
            <a:extLst>
              <a:ext uri="{FF2B5EF4-FFF2-40B4-BE49-F238E27FC236}">
                <a16:creationId xmlns:a16="http://schemas.microsoft.com/office/drawing/2014/main" id="{01CAE982-09DA-4D28-9660-A95FF157C5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2208" y="1312985"/>
            <a:ext cx="7720080" cy="4342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A69DF-25AC-42ED-B02C-B7CAF0CCAC6E}"/>
              </a:ext>
            </a:extLst>
          </p:cNvPr>
          <p:cNvSpPr txBox="1"/>
          <p:nvPr/>
        </p:nvSpPr>
        <p:spPr>
          <a:xfrm>
            <a:off x="1412630" y="351087"/>
            <a:ext cx="9794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Large </a:t>
            </a:r>
            <a:r>
              <a:rPr lang="fr-FR" sz="2000" dirty="0" err="1"/>
              <a:t>eddy</a:t>
            </a:r>
            <a:r>
              <a:rPr lang="fr-FR" sz="2000" dirty="0"/>
              <a:t> simulation of an </a:t>
            </a:r>
            <a:r>
              <a:rPr lang="fr-FR" sz="2000" dirty="0" err="1"/>
              <a:t>oscillating</a:t>
            </a:r>
            <a:r>
              <a:rPr lang="fr-FR" sz="2000" dirty="0"/>
              <a:t> square </a:t>
            </a:r>
            <a:r>
              <a:rPr lang="fr-FR" sz="2000" dirty="0" err="1"/>
              <a:t>cylinder</a:t>
            </a:r>
            <a:r>
              <a:rPr lang="fr-FR" sz="2000" dirty="0"/>
              <a:t> at Re = 22000, Chen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10F4D-3472-4DB5-9D23-CCEFBC227562}"/>
              </a:ext>
            </a:extLst>
          </p:cNvPr>
          <p:cNvSpPr txBox="1"/>
          <p:nvPr/>
        </p:nvSpPr>
        <p:spPr>
          <a:xfrm>
            <a:off x="237392" y="2139462"/>
            <a:ext cx="3944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Square </a:t>
            </a:r>
            <a:r>
              <a:rPr lang="fr-FR" dirty="0" err="1"/>
              <a:t>cylinder</a:t>
            </a:r>
            <a:r>
              <a:rPr lang="fr-FR" dirty="0"/>
              <a:t> </a:t>
            </a:r>
            <a:r>
              <a:rPr lang="fr-FR" dirty="0" err="1">
                <a:solidFill>
                  <a:srgbClr val="FF0000"/>
                </a:solidFill>
              </a:rPr>
              <a:t>oscillating</a:t>
            </a:r>
            <a:r>
              <a:rPr lang="fr-FR" dirty="0">
                <a:solidFill>
                  <a:srgbClr val="FF0000"/>
                </a:solidFill>
              </a:rPr>
              <a:t> at a </a:t>
            </a:r>
            <a:r>
              <a:rPr lang="fr-FR" dirty="0" err="1">
                <a:solidFill>
                  <a:srgbClr val="FF0000"/>
                </a:solidFill>
              </a:rPr>
              <a:t>low</a:t>
            </a:r>
            <a:r>
              <a:rPr lang="fr-FR" dirty="0">
                <a:solidFill>
                  <a:srgbClr val="FF0000"/>
                </a:solidFill>
              </a:rPr>
              <a:t> amplitude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Reynolds </a:t>
            </a:r>
            <a:r>
              <a:rPr lang="fr-FR" dirty="0" err="1"/>
              <a:t>number</a:t>
            </a:r>
            <a:r>
              <a:rPr lang="fr-FR" dirty="0"/>
              <a:t> = 22000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Smagorinsky</a:t>
            </a:r>
            <a:r>
              <a:rPr lang="fr-FR" dirty="0"/>
              <a:t> model </a:t>
            </a:r>
            <a:r>
              <a:rPr lang="fr-FR" dirty="0" err="1"/>
              <a:t>with</a:t>
            </a:r>
            <a:r>
              <a:rPr lang="fr-FR" dirty="0"/>
              <a:t> a power </a:t>
            </a:r>
            <a:r>
              <a:rPr lang="fr-FR" dirty="0" err="1"/>
              <a:t>wall</a:t>
            </a:r>
            <a:r>
              <a:rPr lang="fr-FR" dirty="0"/>
              <a:t> </a:t>
            </a:r>
            <a:r>
              <a:rPr lang="fr-FR" dirty="0" err="1"/>
              <a:t>law</a:t>
            </a:r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50 </a:t>
            </a:r>
            <a:r>
              <a:rPr lang="fr-FR" dirty="0" err="1"/>
              <a:t>nodes</a:t>
            </a:r>
            <a:r>
              <a:rPr lang="fr-FR" dirty="0"/>
              <a:t> on the </a:t>
            </a:r>
            <a:r>
              <a:rPr lang="fr-FR" dirty="0" err="1"/>
              <a:t>diameter</a:t>
            </a:r>
            <a:r>
              <a:rPr lang="fr-FR" dirty="0"/>
              <a:t> 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B3F8606-18ED-48D0-8610-420F7FB4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170341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3406C-93BF-47DE-A8DF-2DCDAFF25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23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A1D3D-998A-4964-B868-3FC337256D84}"/>
              </a:ext>
            </a:extLst>
          </p:cNvPr>
          <p:cNvSpPr txBox="1"/>
          <p:nvPr/>
        </p:nvSpPr>
        <p:spPr>
          <a:xfrm>
            <a:off x="419099" y="766732"/>
            <a:ext cx="113538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Theory &amp;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equations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2800" dirty="0"/>
          </a:p>
          <a:p>
            <a:pPr marL="342900" indent="-342900">
              <a:buFont typeface="+mj-lt"/>
              <a:buAutoNum type="arabicPeriod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Academic test cases :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Oscillating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cylinder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laminar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translating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sphere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laminar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Obstructed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channel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laminar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3D Wall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modeled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LES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oscillating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cylinder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turbulent flow</a:t>
            </a:r>
          </a:p>
          <a:p>
            <a:pPr lvl="1"/>
            <a:endParaRPr lang="fr-FR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800" dirty="0" err="1"/>
              <a:t>Industrial</a:t>
            </a:r>
            <a:r>
              <a:rPr lang="fr-FR" sz="2800" dirty="0"/>
              <a:t> test case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3D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rotating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GMV (Groupe Moto Ventilateur) in a turbulent flow</a:t>
            </a:r>
          </a:p>
          <a:p>
            <a:pPr marL="800100" lvl="1" indent="-342900">
              <a:buFont typeface="+mj-lt"/>
              <a:buAutoNum type="alphaLcParenR"/>
            </a:pPr>
            <a:endParaRPr lang="fr-FR" sz="2800" dirty="0"/>
          </a:p>
          <a:p>
            <a:pPr marL="342900" indent="-342900">
              <a:buFont typeface="+mj-lt"/>
              <a:buAutoNum type="arabicPeriod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Conclusion and Work in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progress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2800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27CDB54-CDF1-454E-8235-7FECBCB12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1929002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A571-6FD3-40DF-9ACD-CD67A2F2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24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CB08DF-6AA6-41B5-9B6B-157018D37264}"/>
              </a:ext>
            </a:extLst>
          </p:cNvPr>
          <p:cNvSpPr/>
          <p:nvPr/>
        </p:nvSpPr>
        <p:spPr>
          <a:xfrm>
            <a:off x="864834" y="584786"/>
            <a:ext cx="5722398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7D7636-CB9D-4124-8385-71E53CE4911C}"/>
              </a:ext>
            </a:extLst>
          </p:cNvPr>
          <p:cNvSpPr txBox="1"/>
          <p:nvPr/>
        </p:nvSpPr>
        <p:spPr>
          <a:xfrm>
            <a:off x="461639" y="1481431"/>
            <a:ext cx="528221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Data setup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Inlet</a:t>
            </a:r>
            <a:r>
              <a:rPr lang="fr-FR" sz="2000" dirty="0"/>
              <a:t> </a:t>
            </a:r>
            <a:r>
              <a:rPr lang="fr-FR" sz="2000" dirty="0" err="1"/>
              <a:t>velocity</a:t>
            </a:r>
            <a:r>
              <a:rPr lang="fr-FR" sz="2000" dirty="0"/>
              <a:t> = 45,6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angular</a:t>
            </a:r>
            <a:r>
              <a:rPr lang="fr-FR" sz="2000" dirty="0"/>
              <a:t> </a:t>
            </a:r>
            <a:r>
              <a:rPr lang="fr-FR" sz="2000" dirty="0" err="1"/>
              <a:t>velocity</a:t>
            </a:r>
            <a:r>
              <a:rPr lang="fr-FR" sz="2000" dirty="0"/>
              <a:t> = 0.22 rad/s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LES turbulence model (SISM)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1.5 million </a:t>
            </a:r>
            <a:r>
              <a:rPr lang="fr-FR" sz="2000" dirty="0" err="1"/>
              <a:t>nodes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640 processors </a:t>
            </a:r>
          </a:p>
          <a:p>
            <a:endParaRPr lang="fr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59FD3-967C-47AF-86B1-EBECDFA4E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77" y="1024775"/>
            <a:ext cx="6676829" cy="4367908"/>
          </a:xfrm>
          <a:prstGeom prst="rect">
            <a:avLst/>
          </a:prstGeom>
        </p:spPr>
      </p:pic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E07B4DFE-EE30-42E5-837E-EC12F01736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526104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A571-6FD3-40DF-9ACD-CD67A2F2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25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CB08DF-6AA6-41B5-9B6B-157018D37264}"/>
              </a:ext>
            </a:extLst>
          </p:cNvPr>
          <p:cNvSpPr/>
          <p:nvPr/>
        </p:nvSpPr>
        <p:spPr>
          <a:xfrm>
            <a:off x="864834" y="584786"/>
            <a:ext cx="5722398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B4993E15-F9B1-4E2B-8FF7-AAE26261EE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  <p:pic>
        <p:nvPicPr>
          <p:cNvPr id="8" name="gmv3">
            <a:hlinkClick r:id="" action="ppaction://media"/>
            <a:extLst>
              <a:ext uri="{FF2B5EF4-FFF2-40B4-BE49-F238E27FC236}">
                <a16:creationId xmlns:a16="http://schemas.microsoft.com/office/drawing/2014/main" id="{BE1579F1-F4B8-4C62-9804-1425CAE836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834" y="339969"/>
            <a:ext cx="10039296" cy="56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8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CDF4E0-A23A-447B-B785-B9686E1B8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05/01/2022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3406C-93BF-47DE-A8DF-2DCDAFF25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26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A1D3D-998A-4964-B868-3FC337256D84}"/>
              </a:ext>
            </a:extLst>
          </p:cNvPr>
          <p:cNvSpPr txBox="1"/>
          <p:nvPr/>
        </p:nvSpPr>
        <p:spPr>
          <a:xfrm>
            <a:off x="419099" y="766732"/>
            <a:ext cx="113538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Theory &amp;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equations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2800" dirty="0"/>
          </a:p>
          <a:p>
            <a:pPr marL="342900" indent="-342900">
              <a:buFont typeface="+mj-lt"/>
              <a:buAutoNum type="arabicPeriod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Academic test cases :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Oscillating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cylinder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laminar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translating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sphere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laminar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Obstructed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channel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laminar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3D Wall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modeled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LES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oscillating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cylinder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turbulent flow</a:t>
            </a:r>
          </a:p>
          <a:p>
            <a:pPr lvl="1"/>
            <a:endParaRPr lang="fr-FR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Industrial</a:t>
            </a: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test case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3D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rotating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GMV (Groupe Moto Ventilateur) in a turbulent flow</a:t>
            </a:r>
          </a:p>
          <a:p>
            <a:pPr marL="800100" lvl="1" indent="-342900">
              <a:buFont typeface="+mj-lt"/>
              <a:buAutoNum type="alphaLcParenR"/>
            </a:pPr>
            <a:endParaRPr lang="fr-FR" sz="2800" dirty="0"/>
          </a:p>
          <a:p>
            <a:pPr marL="342900" indent="-342900">
              <a:buFont typeface="+mj-lt"/>
              <a:buAutoNum type="arabicPeriod"/>
            </a:pPr>
            <a:r>
              <a:rPr lang="fr-FR" sz="2800" dirty="0"/>
              <a:t>Conclusion and Work in </a:t>
            </a:r>
            <a:r>
              <a:rPr lang="fr-FR" sz="2800" dirty="0" err="1"/>
              <a:t>progress</a:t>
            </a:r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076250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51F8-8750-4398-BF8A-B6D7CE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Work in </a:t>
            </a:r>
            <a:r>
              <a:rPr lang="fr-FR" dirty="0" err="1"/>
              <a:t>progress</a:t>
            </a:r>
            <a:endParaRPr lang="fr-F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730E4-83F6-4593-9D2A-D4EA9D74F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48079-BC23-4253-B7AE-CAFB7A66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27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3D691-0F49-41CA-B756-800895F57FC6}"/>
              </a:ext>
            </a:extLst>
          </p:cNvPr>
          <p:cNvSpPr txBox="1"/>
          <p:nvPr/>
        </p:nvSpPr>
        <p:spPr>
          <a:xfrm>
            <a:off x="985421" y="1802167"/>
            <a:ext cx="96589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err="1"/>
              <a:t>Fluid</a:t>
            </a:r>
            <a:r>
              <a:rPr lang="fr-FR" sz="2400" dirty="0"/>
              <a:t> structure interaction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Contact </a:t>
            </a:r>
            <a:r>
              <a:rPr lang="fr-FR" sz="2400" dirty="0" err="1"/>
              <a:t>between</a:t>
            </a:r>
            <a:r>
              <a:rPr lang="fr-FR" sz="2400" dirty="0"/>
              <a:t> 2 </a:t>
            </a:r>
            <a:r>
              <a:rPr lang="fr-FR" sz="2400" dirty="0" err="1"/>
              <a:t>solids</a:t>
            </a: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err="1"/>
              <a:t>Reciprocity</a:t>
            </a:r>
            <a:r>
              <a:rPr lang="fr-FR" sz="2400" dirty="0"/>
              <a:t> of the </a:t>
            </a:r>
            <a:r>
              <a:rPr lang="fr-FR" sz="2400" dirty="0" err="1"/>
              <a:t>interpolating</a:t>
            </a:r>
            <a:r>
              <a:rPr lang="fr-FR" sz="2400" dirty="0"/>
              <a:t> and </a:t>
            </a:r>
            <a:r>
              <a:rPr lang="fr-FR" sz="2400" dirty="0" err="1"/>
              <a:t>spreading</a:t>
            </a:r>
            <a:r>
              <a:rPr lang="fr-FR" sz="2400" dirty="0"/>
              <a:t> </a:t>
            </a:r>
            <a:r>
              <a:rPr lang="fr-FR" sz="2400" dirty="0" err="1"/>
              <a:t>operators</a:t>
            </a:r>
            <a:r>
              <a:rPr lang="fr-FR" sz="2400" dirty="0"/>
              <a:t> in the </a:t>
            </a:r>
            <a:r>
              <a:rPr lang="fr-FR" sz="2400" dirty="0" err="1"/>
              <a:t>immersed</a:t>
            </a:r>
            <a:r>
              <a:rPr lang="fr-FR" sz="2400" dirty="0"/>
              <a:t> </a:t>
            </a:r>
            <a:r>
              <a:rPr lang="fr-FR" sz="2400" dirty="0" err="1"/>
              <a:t>boundary</a:t>
            </a:r>
            <a:r>
              <a:rPr lang="fr-FR" sz="2400" dirty="0"/>
              <a:t> </a:t>
            </a:r>
            <a:r>
              <a:rPr lang="fr-FR" sz="2400" dirty="0" err="1"/>
              <a:t>method</a:t>
            </a:r>
            <a:r>
              <a:rPr lang="fr-FR" sz="24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70694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A571-6FD3-40DF-9ACD-CD67A2F2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28</a:t>
            </a:fld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D5370-7D81-46DA-8CEB-3AAC0C4F8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94" y="681326"/>
            <a:ext cx="9921474" cy="55307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CB08DF-6AA6-41B5-9B6B-157018D37264}"/>
              </a:ext>
            </a:extLst>
          </p:cNvPr>
          <p:cNvSpPr/>
          <p:nvPr/>
        </p:nvSpPr>
        <p:spPr>
          <a:xfrm>
            <a:off x="864834" y="584786"/>
            <a:ext cx="5722398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361DFEF-9CFA-4DFF-88A9-8224DA9775A5}"/>
              </a:ext>
            </a:extLst>
          </p:cNvPr>
          <p:cNvSpPr/>
          <p:nvPr/>
        </p:nvSpPr>
        <p:spPr>
          <a:xfrm>
            <a:off x="3581400" y="3515557"/>
            <a:ext cx="4284216" cy="7812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A387FE-A55B-4442-AE5F-0B3F156D6638}"/>
              </a:ext>
            </a:extLst>
          </p:cNvPr>
          <p:cNvSpPr/>
          <p:nvPr/>
        </p:nvSpPr>
        <p:spPr>
          <a:xfrm>
            <a:off x="5282214" y="5749370"/>
            <a:ext cx="1029102" cy="5238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B007A8-6C5D-4327-B4A3-74CF86C5E1E2}"/>
              </a:ext>
            </a:extLst>
          </p:cNvPr>
          <p:cNvSpPr txBox="1"/>
          <p:nvPr/>
        </p:nvSpPr>
        <p:spPr>
          <a:xfrm>
            <a:off x="2103268" y="136525"/>
            <a:ext cx="9794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 err="1"/>
              <a:t>Reciprocity</a:t>
            </a:r>
            <a:r>
              <a:rPr lang="fr-FR" sz="2400" b="1" dirty="0"/>
              <a:t> of the </a:t>
            </a:r>
            <a:r>
              <a:rPr lang="fr-FR" sz="2400" b="1" dirty="0" err="1"/>
              <a:t>interpolating</a:t>
            </a:r>
            <a:r>
              <a:rPr lang="fr-FR" sz="2400" b="1" dirty="0"/>
              <a:t> and </a:t>
            </a:r>
            <a:r>
              <a:rPr lang="fr-FR" sz="2400" b="1" dirty="0" err="1"/>
              <a:t>spreading</a:t>
            </a:r>
            <a:r>
              <a:rPr lang="fr-FR" sz="2400" b="1" dirty="0"/>
              <a:t> </a:t>
            </a:r>
            <a:r>
              <a:rPr lang="fr-FR" sz="2400" b="1" dirty="0" err="1"/>
              <a:t>operators</a:t>
            </a:r>
            <a:endParaRPr lang="fr-FR" sz="2400" b="1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5C663197-9CA7-4178-B3F7-44F46A557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1149325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A571-6FD3-40DF-9ACD-CD67A2F2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29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CB08DF-6AA6-41B5-9B6B-157018D37264}"/>
              </a:ext>
            </a:extLst>
          </p:cNvPr>
          <p:cNvSpPr/>
          <p:nvPr/>
        </p:nvSpPr>
        <p:spPr>
          <a:xfrm>
            <a:off x="864834" y="584786"/>
            <a:ext cx="5722398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C8793-F9D2-4D0B-B7C0-BD726481491D}"/>
              </a:ext>
            </a:extLst>
          </p:cNvPr>
          <p:cNvSpPr txBox="1"/>
          <p:nvPr/>
        </p:nvSpPr>
        <p:spPr>
          <a:xfrm>
            <a:off x="531863" y="1273239"/>
            <a:ext cx="10821937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Exact solution : </a:t>
            </a:r>
            <a:r>
              <a:rPr lang="fr-FR" sz="2400" b="1" dirty="0"/>
              <a:t>Matrix inversion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2000" dirty="0"/>
              <a:t>Library </a:t>
            </a:r>
            <a:r>
              <a:rPr lang="fr-FR" sz="2000" dirty="0" err="1"/>
              <a:t>used</a:t>
            </a:r>
            <a:r>
              <a:rPr lang="fr-FR" sz="2000" dirty="0"/>
              <a:t> for the matrix inversion: </a:t>
            </a:r>
            <a:r>
              <a:rPr lang="fr-FR" sz="2000" dirty="0" err="1"/>
              <a:t>LaPack</a:t>
            </a:r>
            <a:r>
              <a:rPr lang="fr-FR" sz="2000" dirty="0"/>
              <a:t> (</a:t>
            </a:r>
            <a:r>
              <a:rPr lang="fr-FR" sz="2000" dirty="0" err="1"/>
              <a:t>Linear</a:t>
            </a:r>
            <a:r>
              <a:rPr lang="fr-FR" sz="2000" dirty="0"/>
              <a:t> </a:t>
            </a:r>
            <a:r>
              <a:rPr lang="fr-FR" sz="2000" dirty="0" err="1"/>
              <a:t>Algebra</a:t>
            </a:r>
            <a:r>
              <a:rPr lang="fr-FR" sz="2000" dirty="0"/>
              <a:t> Package)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2000" dirty="0"/>
              <a:t>Matrix construction : 2 </a:t>
            </a:r>
            <a:r>
              <a:rPr lang="fr-FR" sz="2000" dirty="0" err="1"/>
              <a:t>intertwined</a:t>
            </a:r>
            <a:r>
              <a:rPr lang="fr-FR" sz="2000" dirty="0"/>
              <a:t> </a:t>
            </a:r>
            <a:r>
              <a:rPr lang="fr-FR" sz="2000" dirty="0" err="1"/>
              <a:t>loops</a:t>
            </a:r>
            <a:r>
              <a:rPr lang="fr-FR" sz="2000" dirty="0"/>
              <a:t> on the </a:t>
            </a:r>
            <a:r>
              <a:rPr lang="fr-FR" sz="2000" dirty="0" err="1"/>
              <a:t>lagrangian</a:t>
            </a:r>
            <a:r>
              <a:rPr lang="fr-FR" sz="2000" dirty="0"/>
              <a:t> points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2000" dirty="0" err="1"/>
              <a:t>Computational</a:t>
            </a:r>
            <a:r>
              <a:rPr lang="fr-FR" sz="2000" dirty="0"/>
              <a:t> time : </a:t>
            </a:r>
            <a:r>
              <a:rPr lang="fr-FR" sz="2000" b="1" dirty="0"/>
              <a:t>High extra CPU </a:t>
            </a:r>
            <a:r>
              <a:rPr lang="fr-FR" sz="2000" b="1" dirty="0" err="1"/>
              <a:t>cost</a:t>
            </a:r>
            <a:endParaRPr lang="fr-FR" sz="2000" b="1" dirty="0"/>
          </a:p>
          <a:p>
            <a:pPr lvl="1"/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Iterative</a:t>
            </a:r>
            <a:r>
              <a:rPr lang="fr-FR" sz="2400" dirty="0"/>
              <a:t> solution</a:t>
            </a:r>
            <a:r>
              <a:rPr lang="fr-FR" sz="2400" b="1" dirty="0"/>
              <a:t>: </a:t>
            </a:r>
            <a:r>
              <a:rPr lang="fr-FR" sz="2400" b="1" dirty="0" err="1"/>
              <a:t>BiConjugate</a:t>
            </a:r>
            <a:r>
              <a:rPr lang="fr-FR" sz="2400" b="1" dirty="0"/>
              <a:t> gradient </a:t>
            </a:r>
            <a:r>
              <a:rPr lang="fr-FR" sz="2400" b="1" dirty="0" err="1"/>
              <a:t>stabilized</a:t>
            </a:r>
            <a:r>
              <a:rPr lang="fr-FR" sz="2400" b="1" dirty="0"/>
              <a:t> </a:t>
            </a:r>
            <a:r>
              <a:rPr lang="fr-FR" sz="2400" b="1" dirty="0" err="1"/>
              <a:t>method</a:t>
            </a:r>
            <a:r>
              <a:rPr lang="fr-FR" sz="2400" dirty="0"/>
              <a:t>, </a:t>
            </a:r>
            <a:r>
              <a:rPr lang="fr-FR" sz="2400" dirty="0" err="1"/>
              <a:t>without</a:t>
            </a:r>
            <a:r>
              <a:rPr lang="fr-FR" sz="2400" dirty="0"/>
              <a:t> </a:t>
            </a:r>
            <a:r>
              <a:rPr lang="fr-FR" sz="2400" dirty="0" err="1"/>
              <a:t>preconditioner</a:t>
            </a:r>
            <a:endParaRPr lang="fr-FR" sz="2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2000" dirty="0" err="1"/>
              <a:t>Directly</a:t>
            </a:r>
            <a:r>
              <a:rPr lang="fr-FR" sz="2000" dirty="0"/>
              <a:t> </a:t>
            </a:r>
            <a:r>
              <a:rPr lang="fr-FR" sz="2000" dirty="0" err="1"/>
              <a:t>implemented</a:t>
            </a:r>
            <a:r>
              <a:rPr lang="fr-FR" sz="2000" dirty="0"/>
              <a:t> in </a:t>
            </a:r>
            <a:r>
              <a:rPr lang="fr-FR" sz="2000" dirty="0" err="1"/>
              <a:t>ProLB</a:t>
            </a:r>
            <a:endParaRPr lang="fr-FR" sz="2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2000" dirty="0" err="1"/>
              <a:t>Similar</a:t>
            </a:r>
            <a:r>
              <a:rPr lang="fr-FR" sz="2000" dirty="0"/>
              <a:t> matrix construction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2000" dirty="0" err="1"/>
              <a:t>Computational</a:t>
            </a:r>
            <a:r>
              <a:rPr lang="fr-FR" sz="2000" dirty="0"/>
              <a:t> time : </a:t>
            </a:r>
            <a:r>
              <a:rPr lang="fr-FR" sz="2000" b="1" dirty="0"/>
              <a:t>Middle  extra CPU </a:t>
            </a:r>
            <a:r>
              <a:rPr lang="fr-FR" sz="2000" b="1" dirty="0" err="1"/>
              <a:t>cost</a:t>
            </a:r>
            <a:endParaRPr lang="fr-FR" sz="20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Analytical</a:t>
            </a:r>
            <a:r>
              <a:rPr lang="fr-FR" sz="2400" dirty="0"/>
              <a:t> </a:t>
            </a:r>
            <a:r>
              <a:rPr lang="fr-FR" sz="2400" dirty="0" err="1"/>
              <a:t>Approached</a:t>
            </a:r>
            <a:r>
              <a:rPr lang="fr-FR" sz="2400" dirty="0"/>
              <a:t> solution</a:t>
            </a:r>
            <a:endParaRPr lang="fr-FR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1" dirty="0"/>
              <a:t>No </a:t>
            </a:r>
            <a:r>
              <a:rPr lang="fr-FR" sz="2000" b="1" dirty="0" err="1"/>
              <a:t>linear</a:t>
            </a:r>
            <a:r>
              <a:rPr lang="fr-FR" sz="2000" b="1" dirty="0"/>
              <a:t> system </a:t>
            </a:r>
            <a:r>
              <a:rPr lang="fr-FR" sz="2000" b="1" dirty="0" err="1"/>
              <a:t>resolution</a:t>
            </a:r>
            <a:endParaRPr lang="fr-FR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Minor modification in </a:t>
            </a:r>
            <a:r>
              <a:rPr lang="fr-FR" sz="2000" dirty="0" err="1"/>
              <a:t>ProLB</a:t>
            </a:r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Identical</a:t>
            </a:r>
            <a:r>
              <a:rPr lang="fr-FR" sz="2000" dirty="0"/>
              <a:t> </a:t>
            </a:r>
            <a:r>
              <a:rPr lang="fr-FR" sz="2000" dirty="0" err="1"/>
              <a:t>computational</a:t>
            </a:r>
            <a:r>
              <a:rPr lang="fr-FR" sz="2000" dirty="0"/>
              <a:t> time : </a:t>
            </a:r>
            <a:r>
              <a:rPr lang="fr-FR" sz="2000" b="1" dirty="0"/>
              <a:t>No extra CPU </a:t>
            </a:r>
            <a:r>
              <a:rPr lang="fr-FR" sz="2000" b="1" dirty="0" err="1"/>
              <a:t>cost</a:t>
            </a:r>
            <a:endParaRPr lang="fr-FR" sz="20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0061F-87EA-4D92-9091-1845E7AD82A3}"/>
              </a:ext>
            </a:extLst>
          </p:cNvPr>
          <p:cNvSpPr txBox="1"/>
          <p:nvPr/>
        </p:nvSpPr>
        <p:spPr>
          <a:xfrm>
            <a:off x="4038600" y="305683"/>
            <a:ext cx="9794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 err="1"/>
              <a:t>Linear</a:t>
            </a:r>
            <a:r>
              <a:rPr lang="fr-FR" sz="2400" dirty="0"/>
              <a:t> system </a:t>
            </a:r>
            <a:r>
              <a:rPr lang="fr-FR" sz="2400" dirty="0" err="1"/>
              <a:t>resolution</a:t>
            </a:r>
            <a:r>
              <a:rPr lang="fr-FR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4DC66A-6932-417A-A833-E558657DCFE9}"/>
                  </a:ext>
                </a:extLst>
              </p:cNvPr>
              <p:cNvSpPr txBox="1"/>
              <p:nvPr/>
            </p:nvSpPr>
            <p:spPr>
              <a:xfrm>
                <a:off x="4485418" y="5220283"/>
                <a:ext cx="4432741" cy="3200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d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κ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err="1">
                    <a:ea typeface="Cambria Math" panose="02040503050406030204" pitchFamily="18" charset="0"/>
                  </a:rPr>
                  <a:t>w</a:t>
                </a:r>
                <a:r>
                  <a:rPr lang="fr-FR" b="0" dirty="0" err="1">
                    <a:ea typeface="Cambria Math" panose="02040503050406030204" pitchFamily="18" charset="0"/>
                  </a:rPr>
                  <a:t>ith</a:t>
                </a:r>
                <a:r>
                  <a:rPr lang="fr-FR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κ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4DC66A-6932-417A-A833-E558657DC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5418" y="5220283"/>
                <a:ext cx="4432741" cy="320088"/>
              </a:xfrm>
              <a:prstGeom prst="rect">
                <a:avLst/>
              </a:prstGeom>
              <a:blipFill>
                <a:blip r:embed="rId2"/>
                <a:stretch>
                  <a:fillRect l="-1926" t="-181132" b="-2622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D60054-558F-41C3-9923-EF9159DD9E2F}"/>
              </a:ext>
            </a:extLst>
          </p:cNvPr>
          <p:cNvSpPr/>
          <p:nvPr/>
        </p:nvSpPr>
        <p:spPr>
          <a:xfrm>
            <a:off x="594804" y="4412202"/>
            <a:ext cx="7558596" cy="16208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D5BDB479-2ED7-4FA7-A2F4-05DC6FB3BD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777288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798C97-5789-4D73-B348-A003E40297E1}"/>
              </a:ext>
            </a:extLst>
          </p:cNvPr>
          <p:cNvSpPr txBox="1"/>
          <p:nvPr/>
        </p:nvSpPr>
        <p:spPr>
          <a:xfrm>
            <a:off x="3383930" y="229419"/>
            <a:ext cx="3435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Theory and </a:t>
            </a:r>
            <a:r>
              <a:rPr lang="fr-FR" sz="2800" b="1" dirty="0" err="1"/>
              <a:t>equations</a:t>
            </a:r>
            <a:endParaRPr lang="fr-FR" sz="2800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E1364-7E0E-4457-871F-74B82D72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AF5F718-BC71-466F-B049-21DEE742AB85}" type="slidenum">
              <a:rPr lang="fr-FR" smtClean="0"/>
              <a:t>3</a:t>
            </a:fld>
            <a:endParaRPr lang="fr-FR"/>
          </a:p>
        </p:txBody>
      </p:sp>
      <p:sp>
        <p:nvSpPr>
          <p:cNvPr id="66" name="Date Placeholder 2">
            <a:extLst>
              <a:ext uri="{FF2B5EF4-FFF2-40B4-BE49-F238E27FC236}">
                <a16:creationId xmlns:a16="http://schemas.microsoft.com/office/drawing/2014/main" id="{05498F04-4554-4485-BCD7-E22B7F5D6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A10392-A04C-45C7-9CFD-67FCFABD0159}"/>
                  </a:ext>
                </a:extLst>
              </p:cNvPr>
              <p:cNvSpPr txBox="1"/>
              <p:nvPr/>
            </p:nvSpPr>
            <p:spPr>
              <a:xfrm>
                <a:off x="4760344" y="1239249"/>
                <a:ext cx="629864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+∆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p>
                      </m:sSubSup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𝑛𝑒𝑞</m:t>
                          </m:r>
                        </m:sup>
                      </m:sSubSup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fr-FR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A10392-A04C-45C7-9CFD-67FCFABD0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344" y="1239249"/>
                <a:ext cx="6298647" cy="622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E2EE0E7-E609-45DD-A96A-1C14DFF541F0}"/>
                  </a:ext>
                </a:extLst>
              </p:cNvPr>
              <p:cNvSpPr txBox="1"/>
              <p:nvPr/>
            </p:nvSpPr>
            <p:spPr>
              <a:xfrm>
                <a:off x="6838233" y="2164122"/>
                <a:ext cx="3709092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fr-FR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E2EE0E7-E609-45DD-A96A-1C14DFF54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233" y="2164122"/>
                <a:ext cx="3709092" cy="622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A76F182-FFD7-48AE-A9C7-9EBAF3806837}"/>
                  </a:ext>
                </a:extLst>
              </p:cNvPr>
              <p:cNvSpPr txBox="1"/>
              <p:nvPr/>
            </p:nvSpPr>
            <p:spPr>
              <a:xfrm>
                <a:off x="6793440" y="3044454"/>
                <a:ext cx="5043688" cy="718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𝛼𝛽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𝑒𝑞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𝛼𝛽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(2)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bSup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𝛼𝛽</m:t>
                                  </m:r>
                                  <m: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𝑒𝑞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𝛼𝛽𝛾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fr-FR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A76F182-FFD7-48AE-A9C7-9EBAF3806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440" y="3044454"/>
                <a:ext cx="5043688" cy="7184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9D79865-18CF-43AB-8D51-6B2CB94AEC3D}"/>
                  </a:ext>
                </a:extLst>
              </p:cNvPr>
              <p:cNvSpPr txBox="1"/>
              <p:nvPr/>
            </p:nvSpPr>
            <p:spPr>
              <a:xfrm>
                <a:off x="6881504" y="4280355"/>
                <a:ext cx="4007764" cy="718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𝑛𝑒𝑞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𝛼𝛽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𝑛𝑒𝑞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𝛼𝛽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(2)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bSup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𝛼𝛽</m:t>
                                  </m:r>
                                  <m: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𝑒𝑞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𝛼𝛽𝛾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fr-FR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9D79865-18CF-43AB-8D51-6B2CB94AE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504" y="4280355"/>
                <a:ext cx="4007764" cy="7184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546C50-81AC-4DA6-B0E3-39F30BE4B11E}"/>
                  </a:ext>
                </a:extLst>
              </p:cNvPr>
              <p:cNvSpPr txBox="1"/>
              <p:nvPr/>
            </p:nvSpPr>
            <p:spPr>
              <a:xfrm>
                <a:off x="6944029" y="5574133"/>
                <a:ext cx="2222468" cy="672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546C50-81AC-4DA6-B0E3-39F30BE4B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029" y="5574133"/>
                <a:ext cx="2222468" cy="6722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7A4A60B-C11A-41B2-9DF8-DAF2BC2D06CE}"/>
              </a:ext>
            </a:extLst>
          </p:cNvPr>
          <p:cNvSpPr txBox="1"/>
          <p:nvPr/>
        </p:nvSpPr>
        <p:spPr>
          <a:xfrm flipH="1">
            <a:off x="642299" y="1365758"/>
            <a:ext cx="62986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Lattice</a:t>
            </a:r>
            <a:r>
              <a:rPr lang="fr-FR" sz="2000" dirty="0"/>
              <a:t>-Boltzmann </a:t>
            </a:r>
            <a:r>
              <a:rPr lang="fr-FR" sz="2000" dirty="0" err="1"/>
              <a:t>equation</a:t>
            </a:r>
            <a:r>
              <a:rPr lang="fr-FR" sz="2000" dirty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Expression of the </a:t>
            </a:r>
            <a:r>
              <a:rPr lang="fr-FR" sz="2000" dirty="0" err="1"/>
              <a:t>external</a:t>
            </a:r>
            <a:r>
              <a:rPr lang="fr-FR" sz="2000" dirty="0"/>
              <a:t> force g in the </a:t>
            </a:r>
            <a:r>
              <a:rPr lang="fr-FR" sz="2000" dirty="0" err="1"/>
              <a:t>lattice</a:t>
            </a:r>
            <a:r>
              <a:rPr lang="fr-FR" sz="2000" dirty="0"/>
              <a:t> </a:t>
            </a:r>
            <a:r>
              <a:rPr lang="fr-FR" sz="2000" dirty="0" err="1"/>
              <a:t>space</a:t>
            </a:r>
            <a:r>
              <a:rPr lang="fr-FR" sz="2000" dirty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Expression of the </a:t>
            </a:r>
            <a:r>
              <a:rPr lang="fr-FR" sz="2000" dirty="0" err="1"/>
              <a:t>equilibrium</a:t>
            </a:r>
            <a:r>
              <a:rPr lang="fr-FR" sz="2000" dirty="0"/>
              <a:t> </a:t>
            </a:r>
            <a:r>
              <a:rPr lang="fr-FR" sz="2000" dirty="0" err="1"/>
              <a:t>function</a:t>
            </a:r>
            <a:r>
              <a:rPr lang="fr-FR" sz="2000" dirty="0"/>
              <a:t> (HRR collision model)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Expression of the non </a:t>
            </a:r>
            <a:r>
              <a:rPr lang="fr-FR" sz="2000" dirty="0" err="1"/>
              <a:t>equilibrium</a:t>
            </a:r>
            <a:r>
              <a:rPr lang="fr-FR" sz="2000" dirty="0"/>
              <a:t> </a:t>
            </a:r>
            <a:r>
              <a:rPr lang="fr-FR" sz="2000" dirty="0" err="1"/>
              <a:t>function</a:t>
            </a:r>
            <a:r>
              <a:rPr lang="fr-FR" sz="2000" dirty="0"/>
              <a:t> (HRR collision model)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Expression of the </a:t>
            </a:r>
            <a:r>
              <a:rPr lang="fr-FR" sz="2000" dirty="0" err="1"/>
              <a:t>momentum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an </a:t>
            </a:r>
            <a:r>
              <a:rPr lang="fr-FR" sz="2000" dirty="0" err="1"/>
              <a:t>external</a:t>
            </a:r>
            <a:r>
              <a:rPr lang="fr-FR" sz="2000" dirty="0"/>
              <a:t> force g :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33425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A571-6FD3-40DF-9ACD-CD67A2F2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30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3EF58-6997-46AE-979B-7B30B3416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58" y="715561"/>
            <a:ext cx="8688484" cy="3246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5088DD-CF57-4116-A039-C8E4A0B71D9F}"/>
              </a:ext>
            </a:extLst>
          </p:cNvPr>
          <p:cNvSpPr txBox="1"/>
          <p:nvPr/>
        </p:nvSpPr>
        <p:spPr>
          <a:xfrm>
            <a:off x="3215195" y="166866"/>
            <a:ext cx="6381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Calcul de l’erreur (RMSE) du flux de masse à la paroi du cylindre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0506EBB0-7844-489F-91F3-6A7781EA35AC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4084207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71728068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65332963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30094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méthode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Erreur </a:t>
                      </a:r>
                      <a:r>
                        <a:rPr lang="el-GR" dirty="0"/>
                        <a:t>ε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Temps de calcul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852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Kappa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  <a:r>
                        <a:rPr lang="fr-FR" baseline="30000" dirty="0"/>
                        <a:t>e</a:t>
                      </a:r>
                      <a:r>
                        <a:rPr lang="fr-FR" dirty="0"/>
                        <a:t>-4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195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Bicgstab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</a:t>
                      </a:r>
                      <a:r>
                        <a:rPr lang="fr-FR" baseline="30000" dirty="0"/>
                        <a:t>e</a:t>
                      </a:r>
                      <a:r>
                        <a:rPr lang="fr-FR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334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Inverse matrice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  <a:r>
                        <a:rPr lang="fr-FR" baseline="30000" dirty="0"/>
                        <a:t>e</a:t>
                      </a:r>
                      <a:r>
                        <a:rPr lang="fr-FR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50921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719A58-5DC1-4725-A487-6E4B7397020D}"/>
                  </a:ext>
                </a:extLst>
              </p:cNvPr>
              <p:cNvSpPr txBox="1"/>
              <p:nvPr/>
            </p:nvSpPr>
            <p:spPr>
              <a:xfrm>
                <a:off x="5115782" y="5605132"/>
                <a:ext cx="1516056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719A58-5DC1-4725-A487-6E4B73970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782" y="5605132"/>
                <a:ext cx="1516056" cy="818366"/>
              </a:xfrm>
              <a:prstGeom prst="rect">
                <a:avLst/>
              </a:prstGeom>
              <a:blipFill>
                <a:blip r:embed="rId3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5C941760-DEB0-4DD3-A04F-F7765B53D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3663342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51F8-8750-4398-BF8A-B6D7CE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730E4-83F6-4593-9D2A-D4EA9D74F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05/01/2022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48079-BC23-4253-B7AE-CAFB7A66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31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3D691-0F49-41CA-B756-800895F57FC6}"/>
              </a:ext>
            </a:extLst>
          </p:cNvPr>
          <p:cNvSpPr txBox="1"/>
          <p:nvPr/>
        </p:nvSpPr>
        <p:spPr>
          <a:xfrm>
            <a:off x="985421" y="1802167"/>
            <a:ext cx="96589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err="1"/>
              <a:t>Development</a:t>
            </a:r>
            <a:r>
              <a:rPr lang="fr-FR" sz="2400" dirty="0"/>
              <a:t> of a new </a:t>
            </a:r>
            <a:r>
              <a:rPr lang="fr-FR" sz="2400" dirty="0" err="1"/>
              <a:t>coupling</a:t>
            </a:r>
            <a:r>
              <a:rPr lang="fr-FR" sz="2400" dirty="0"/>
              <a:t> </a:t>
            </a:r>
            <a:r>
              <a:rPr lang="fr-FR" sz="2400" dirty="0" err="1"/>
              <a:t>strategy</a:t>
            </a:r>
            <a:r>
              <a:rPr lang="fr-FR" sz="2400" dirty="0"/>
              <a:t> to deal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moving</a:t>
            </a:r>
            <a:r>
              <a:rPr lang="fr-FR" sz="2400" dirty="0"/>
              <a:t> </a:t>
            </a:r>
            <a:r>
              <a:rPr lang="fr-FR" sz="2400" dirty="0" err="1"/>
              <a:t>boundaries</a:t>
            </a:r>
            <a:r>
              <a:rPr lang="fr-FR" sz="2400" dirty="0"/>
              <a:t> in turbulent flows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The power </a:t>
            </a:r>
            <a:r>
              <a:rPr lang="fr-FR" sz="2400" dirty="0" err="1"/>
              <a:t>wall</a:t>
            </a:r>
            <a:r>
              <a:rPr lang="fr-FR" sz="2400" dirty="0"/>
              <a:t> </a:t>
            </a:r>
            <a:r>
              <a:rPr lang="fr-FR" sz="2400" dirty="0" err="1"/>
              <a:t>law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used</a:t>
            </a:r>
            <a:r>
              <a:rPr lang="fr-FR" sz="2400" dirty="0"/>
              <a:t> for turbulent </a:t>
            </a:r>
            <a:r>
              <a:rPr lang="fr-FR" sz="2400" dirty="0" err="1"/>
              <a:t>near</a:t>
            </a:r>
            <a:r>
              <a:rPr lang="fr-FR" sz="2400" dirty="0"/>
              <a:t> </a:t>
            </a:r>
            <a:r>
              <a:rPr lang="fr-FR" sz="2400" dirty="0" err="1"/>
              <a:t>wall</a:t>
            </a:r>
            <a:r>
              <a:rPr lang="fr-FR" sz="2400" dirty="0"/>
              <a:t> modeling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/>
              <a:t>The </a:t>
            </a:r>
            <a:r>
              <a:rPr lang="fr-FR" sz="2400" dirty="0" err="1"/>
              <a:t>immersed</a:t>
            </a:r>
            <a:r>
              <a:rPr lang="fr-FR" sz="2400" dirty="0"/>
              <a:t> </a:t>
            </a:r>
            <a:r>
              <a:rPr lang="fr-FR" sz="2400" dirty="0" err="1"/>
              <a:t>boundary</a:t>
            </a:r>
            <a:r>
              <a:rPr lang="fr-FR" sz="2400" dirty="0"/>
              <a:t> </a:t>
            </a:r>
            <a:r>
              <a:rPr lang="fr-FR" sz="2400" dirty="0" err="1"/>
              <a:t>method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coupled</a:t>
            </a:r>
            <a:r>
              <a:rPr lang="fr-FR" sz="2400" dirty="0"/>
              <a:t> to the HRR LBM model and has </a:t>
            </a:r>
            <a:r>
              <a:rPr lang="fr-FR" sz="2400" dirty="0" err="1"/>
              <a:t>proven</a:t>
            </a:r>
            <a:r>
              <a:rPr lang="fr-FR" sz="2400" dirty="0"/>
              <a:t> to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accurate</a:t>
            </a:r>
            <a:r>
              <a:rPr lang="fr-FR" sz="2400" dirty="0"/>
              <a:t> and </a:t>
            </a:r>
            <a:r>
              <a:rPr lang="fr-FR" sz="2400" dirty="0" err="1"/>
              <a:t>robust</a:t>
            </a:r>
            <a:r>
              <a:rPr lang="fr-FR" sz="2400" dirty="0"/>
              <a:t> on </a:t>
            </a:r>
            <a:r>
              <a:rPr lang="fr-FR" sz="2400" dirty="0" err="1"/>
              <a:t>both</a:t>
            </a:r>
            <a:r>
              <a:rPr lang="fr-FR" sz="2400" dirty="0"/>
              <a:t> </a:t>
            </a:r>
            <a:r>
              <a:rPr lang="fr-FR" sz="2400" dirty="0" err="1"/>
              <a:t>academic</a:t>
            </a:r>
            <a:r>
              <a:rPr lang="fr-FR" sz="2400" dirty="0"/>
              <a:t> and </a:t>
            </a:r>
            <a:r>
              <a:rPr lang="fr-FR" sz="2400" dirty="0" err="1"/>
              <a:t>industrial</a:t>
            </a:r>
            <a:r>
              <a:rPr lang="fr-FR" sz="2400" dirty="0"/>
              <a:t> test cases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136223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5778811-1944-48B8-AB6F-82EF31BD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AF5F718-BC71-466F-B049-21DEE742AB85}" type="slidenum">
              <a:rPr lang="fr-FR" smtClean="0"/>
              <a:t>32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2DA212-78E0-284B-BE18-BA7F87B45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620" y="1181636"/>
            <a:ext cx="2661047" cy="30015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262DADD-D138-7344-803D-8CB2AE362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920" y="4318480"/>
            <a:ext cx="3589668" cy="252806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E509D0C-BB89-D943-B457-93D46789C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FR" dirty="0" err="1"/>
              <a:t>Fluid</a:t>
            </a:r>
            <a:r>
              <a:rPr lang="fr-FR" dirty="0"/>
              <a:t>-structure interaction in </a:t>
            </a:r>
            <a:r>
              <a:rPr lang="fr-FR" dirty="0" err="1"/>
              <a:t>ProLB</a:t>
            </a:r>
            <a:br>
              <a:rPr lang="fr-FR" dirty="0"/>
            </a:br>
            <a:r>
              <a:rPr lang="fr-FR" dirty="0" err="1"/>
              <a:t>Work</a:t>
            </a:r>
            <a:r>
              <a:rPr lang="fr-FR" dirty="0"/>
              <a:t> in </a:t>
            </a:r>
            <a:r>
              <a:rPr lang="fr-FR" dirty="0" err="1"/>
              <a:t>progress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9BCE1E6-F8F1-C24E-BBB6-C4FE1F715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3" y="2199688"/>
            <a:ext cx="4372606" cy="364766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559F8C-DFDD-C442-BCDE-FF8E48E26D14}"/>
              </a:ext>
            </a:extLst>
          </p:cNvPr>
          <p:cNvSpPr/>
          <p:nvPr/>
        </p:nvSpPr>
        <p:spPr>
          <a:xfrm>
            <a:off x="5320459" y="3395150"/>
            <a:ext cx="35053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Helvetica Neue" panose="02000503000000020004" pitchFamily="2" charset="0"/>
              </a:rPr>
              <a:t>Ouverture/fermeture des sigmoïdes sur un cycle cardiaque (pression imposée)</a:t>
            </a:r>
            <a:endParaRPr lang="fr-FR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A235D34-3D92-B94E-947E-B0688DC5DF08}"/>
              </a:ext>
            </a:extLst>
          </p:cNvPr>
          <p:cNvSpPr txBox="1"/>
          <p:nvPr/>
        </p:nvSpPr>
        <p:spPr>
          <a:xfrm>
            <a:off x="1067679" y="2201290"/>
            <a:ext cx="348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Résultats Hors-fluide (</a:t>
            </a:r>
            <a:r>
              <a:rPr lang="fr-FR" b="1" dirty="0" err="1">
                <a:solidFill>
                  <a:schemeClr val="bg1">
                    <a:lumMod val="95000"/>
                  </a:schemeClr>
                </a:solidFill>
              </a:rPr>
              <a:t>Calculix</a:t>
            </a:r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0ACEB82-C2AE-764D-94F7-EBC861B04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6525"/>
            <a:ext cx="1968500" cy="1168400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390FFAB5-3FA9-4E67-9A87-6BCDA2B2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/>
              <a:t>05/01/2022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7375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8E3A97-0774-489B-8A41-F31EC759310F}"/>
                  </a:ext>
                </a:extLst>
              </p:cNvPr>
              <p:cNvSpPr txBox="1"/>
              <p:nvPr/>
            </p:nvSpPr>
            <p:spPr>
              <a:xfrm>
                <a:off x="193138" y="1143948"/>
                <a:ext cx="9452547" cy="5342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b="0" i="0" u="none" strike="noStrike" baseline="0" dirty="0">
                    <a:latin typeface="AdvOT1ef757c0"/>
                  </a:rPr>
                  <a:t>Update of the position of the </a:t>
                </a:r>
                <a:r>
                  <a:rPr lang="en-US" sz="2000" b="0" i="0" u="none" strike="noStrike" baseline="0" dirty="0" err="1">
                    <a:latin typeface="AdvOT1ef757c0"/>
                  </a:rPr>
                  <a:t>lagrangian</a:t>
                </a:r>
                <a:r>
                  <a:rPr lang="en-US" sz="2000" b="0" i="0" u="none" strike="noStrike" baseline="0" dirty="0">
                    <a:latin typeface="AdvOT1ef757c0"/>
                  </a:rPr>
                  <a:t> markers </a:t>
                </a:r>
                <a:r>
                  <a:rPr lang="en-US" sz="2000" b="0" i="1" u="none" strike="noStrike" baseline="0" dirty="0" err="1">
                    <a:latin typeface="AdvOT45bf69de.BI"/>
                  </a:rPr>
                  <a:t>X</a:t>
                </a:r>
                <a:r>
                  <a:rPr lang="en-US" sz="900" b="0" i="1" u="none" strike="noStrike" baseline="0" dirty="0" err="1">
                    <a:latin typeface="AdvOT45bf69de.BI"/>
                  </a:rPr>
                  <a:t>k</a:t>
                </a:r>
                <a:r>
                  <a:rPr lang="en-US" sz="900" b="0" i="0" u="none" strike="noStrike" baseline="0" dirty="0">
                    <a:latin typeface="AdvOT45bf69de.BI"/>
                  </a:rPr>
                  <a:t> </a:t>
                </a:r>
                <a:r>
                  <a:rPr lang="en-US" sz="2000" b="0" i="0" u="none" strike="noStrike" baseline="0" dirty="0">
                    <a:latin typeface="AdvOT1ef757c0"/>
                  </a:rPr>
                  <a:t>and the velocity of the solid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2000" b="0" i="0" u="none" strike="noStrike" baseline="0" dirty="0">
                    <a:latin typeface="AdvOT1ef757c0"/>
                  </a:rPr>
                  <a:t>.</a:t>
                </a:r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 err="1"/>
                  <a:t>Algorithm</a:t>
                </a:r>
                <a:r>
                  <a:rPr lang="fr-FR" sz="2000" dirty="0"/>
                  <a:t> of the LBM </a:t>
                </a:r>
                <a:r>
                  <a:rPr lang="fr-FR" sz="2000" dirty="0" err="1"/>
                  <a:t>without</a:t>
                </a:r>
                <a:r>
                  <a:rPr lang="fr-FR" sz="2000" dirty="0"/>
                  <a:t> </a:t>
                </a:r>
                <a:r>
                  <a:rPr lang="fr-FR" sz="2000" dirty="0" err="1"/>
                  <a:t>solid</a:t>
                </a:r>
                <a:r>
                  <a:rPr lang="fr-FR" sz="2000" dirty="0"/>
                  <a:t> on the </a:t>
                </a:r>
                <a:r>
                  <a:rPr lang="fr-FR" sz="2000" dirty="0" err="1"/>
                  <a:t>Eulerian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fluid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nodes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Loop on the </a:t>
                </a:r>
                <a:r>
                  <a:rPr lang="fr-FR" sz="2000" dirty="0" err="1"/>
                  <a:t>Lagrangian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solid</a:t>
                </a:r>
                <a:r>
                  <a:rPr lang="fr-FR" sz="2000" dirty="0"/>
                  <a:t> markers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fr-FR" sz="2000" dirty="0"/>
                  <a:t> :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sz="2000" dirty="0"/>
                  <a:t>Interpolation of </a:t>
                </a:r>
                <a:r>
                  <a:rPr lang="el-GR" sz="2000" dirty="0"/>
                  <a:t>ρ</a:t>
                </a:r>
                <a:r>
                  <a:rPr lang="fr-FR" sz="2000" dirty="0"/>
                  <a:t> and u on the </a:t>
                </a:r>
                <a:r>
                  <a:rPr lang="fr-FR" sz="2000" dirty="0" err="1"/>
                  <a:t>Lagrangian</a:t>
                </a:r>
                <a:r>
                  <a:rPr lang="fr-FR" sz="2000" dirty="0"/>
                  <a:t> markers: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brk m:alnAt="7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sz="2000" dirty="0"/>
                  <a:t>Computation of the IBM force 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d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fr-FR" sz="20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sz="2000" dirty="0" err="1"/>
                  <a:t>Spreading</a:t>
                </a:r>
                <a:r>
                  <a:rPr lang="fr-FR" sz="2000" dirty="0"/>
                  <a:t> of the force on the </a:t>
                </a:r>
                <a:r>
                  <a:rPr lang="fr-FR" sz="2000" dirty="0" err="1"/>
                  <a:t>surrounding</a:t>
                </a:r>
                <a:r>
                  <a:rPr lang="fr-FR" sz="2000" dirty="0"/>
                  <a:t> </a:t>
                </a:r>
                <a:r>
                  <a:rPr lang="fr-FR" sz="2000" dirty="0" err="1"/>
                  <a:t>eulerian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fluid</a:t>
                </a:r>
                <a:r>
                  <a:rPr lang="fr-FR" sz="2000" dirty="0"/>
                  <a:t> </a:t>
                </a:r>
                <a:r>
                  <a:rPr lang="fr-FR" sz="2000" dirty="0" err="1"/>
                  <a:t>nodes</a:t>
                </a:r>
                <a:r>
                  <a:rPr lang="fr-FR" sz="2000" dirty="0"/>
                  <a:t> :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Update of the </a:t>
                </a:r>
                <a:r>
                  <a:rPr lang="fr-FR" sz="2000" dirty="0" err="1"/>
                  <a:t>velocity</a:t>
                </a:r>
                <a:r>
                  <a:rPr lang="fr-FR" sz="2000" dirty="0"/>
                  <a:t> </a:t>
                </a:r>
                <a:r>
                  <a:rPr lang="fr-FR" sz="2000" i="1" dirty="0"/>
                  <a:t>u</a:t>
                </a:r>
                <a:r>
                  <a:rPr lang="fr-FR" sz="2000" dirty="0"/>
                  <a:t> and of the distribution </a:t>
                </a:r>
                <a:r>
                  <a:rPr lang="fr-FR" sz="2000" dirty="0" err="1"/>
                  <a:t>function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fr-FR" sz="2000" dirty="0"/>
              </a:p>
              <a:p>
                <a:pPr lvl="1"/>
                <a:endParaRPr lang="fr-FR" sz="2000" dirty="0"/>
              </a:p>
              <a:p>
                <a:pPr lvl="1"/>
                <a:endParaRPr lang="fr-FR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8E3A97-0774-489B-8A41-F31EC7593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38" y="1143948"/>
                <a:ext cx="9452547" cy="5342681"/>
              </a:xfrm>
              <a:prstGeom prst="rect">
                <a:avLst/>
              </a:prstGeom>
              <a:blipFill>
                <a:blip r:embed="rId2"/>
                <a:stretch>
                  <a:fillRect l="-581" t="-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DB82E7A-7452-4F24-B089-FA8948AD0CE5}"/>
              </a:ext>
            </a:extLst>
          </p:cNvPr>
          <p:cNvSpPr txBox="1"/>
          <p:nvPr/>
        </p:nvSpPr>
        <p:spPr>
          <a:xfrm>
            <a:off x="5463138" y="620728"/>
            <a:ext cx="337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Gsell et al, 2019,2021 Favier, 2016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98C97-5789-4D73-B348-A003E40297E1}"/>
              </a:ext>
            </a:extLst>
          </p:cNvPr>
          <p:cNvSpPr txBox="1"/>
          <p:nvPr/>
        </p:nvSpPr>
        <p:spPr>
          <a:xfrm>
            <a:off x="3383930" y="229419"/>
            <a:ext cx="3435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Theory and </a:t>
            </a:r>
            <a:r>
              <a:rPr lang="fr-FR" sz="2800" b="1" dirty="0" err="1"/>
              <a:t>equations</a:t>
            </a:r>
            <a:endParaRPr lang="fr-FR" sz="2800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E1364-7E0E-4457-871F-74B82D72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AF5F718-BC71-466F-B049-21DEE742AB85}" type="slidenum">
              <a:rPr lang="fr-FR" smtClean="0"/>
              <a:t>4</a:t>
            </a:fld>
            <a:endParaRPr lang="fr-FR"/>
          </a:p>
        </p:txBody>
      </p:sp>
      <p:sp>
        <p:nvSpPr>
          <p:cNvPr id="11" name="Cercle">
            <a:extLst>
              <a:ext uri="{FF2B5EF4-FFF2-40B4-BE49-F238E27FC236}">
                <a16:creationId xmlns:a16="http://schemas.microsoft.com/office/drawing/2014/main" id="{F73D77B8-8291-40D0-96A7-9606883C8AF4}"/>
              </a:ext>
            </a:extLst>
          </p:cNvPr>
          <p:cNvSpPr/>
          <p:nvPr/>
        </p:nvSpPr>
        <p:spPr>
          <a:xfrm>
            <a:off x="9169538" y="4008839"/>
            <a:ext cx="177801" cy="177801"/>
          </a:xfrm>
          <a:prstGeom prst="ellipse">
            <a:avLst/>
          </a:prstGeom>
          <a:blipFill>
            <a:blip r:embed="rId3">
              <a:alphaModFix amt="76000"/>
            </a:blip>
            <a:stretch>
              <a:fillRect/>
            </a:stretch>
          </a:blipFill>
          <a:ln w="25400">
            <a:solidFill>
              <a:srgbClr val="000000">
                <a:alpha val="76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800">
                <a:solidFill>
                  <a:srgbClr val="FFFFFF"/>
                </a:solidFill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: Lagrangian nodes">
                <a:extLst>
                  <a:ext uri="{FF2B5EF4-FFF2-40B4-BE49-F238E27FC236}">
                    <a16:creationId xmlns:a16="http://schemas.microsoft.com/office/drawing/2014/main" id="{F5E710C0-6EEE-4D60-AC86-6739BA8F8761}"/>
                  </a:ext>
                </a:extLst>
              </p:cNvPr>
              <p:cNvSpPr txBox="1"/>
              <p:nvPr/>
            </p:nvSpPr>
            <p:spPr>
              <a:xfrm>
                <a:off x="9428732" y="3913402"/>
                <a:ext cx="2558841" cy="34881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ctr">
                  <a:defRPr b="1"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r>
                  <a:rPr sz="1600" dirty="0"/>
                  <a:t>: </a:t>
                </a:r>
                <a:r>
                  <a:rPr sz="1600" dirty="0" err="1"/>
                  <a:t>Lagrangian</a:t>
                </a:r>
                <a:r>
                  <a:rPr sz="1600" dirty="0"/>
                  <a:t> nodes</a:t>
                </a:r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sz="1600" dirty="0"/>
              </a:p>
            </p:txBody>
          </p:sp>
        </mc:Choice>
        <mc:Fallback xmlns="">
          <p:sp>
            <p:nvSpPr>
              <p:cNvPr id="12" name=": Lagrangian nodes">
                <a:extLst>
                  <a:ext uri="{FF2B5EF4-FFF2-40B4-BE49-F238E27FC236}">
                    <a16:creationId xmlns:a16="http://schemas.microsoft.com/office/drawing/2014/main" id="{F5E710C0-6EEE-4D60-AC86-6739BA8F8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732" y="3913402"/>
                <a:ext cx="2558841" cy="348813"/>
              </a:xfrm>
              <a:prstGeom prst="rect">
                <a:avLst/>
              </a:prstGeom>
              <a:blipFill>
                <a:blip r:embed="rId4"/>
                <a:stretch>
                  <a:fillRect l="-2387" t="-3509" b="-2105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Rectangle">
            <a:extLst>
              <a:ext uri="{FF2B5EF4-FFF2-40B4-BE49-F238E27FC236}">
                <a16:creationId xmlns:a16="http://schemas.microsoft.com/office/drawing/2014/main" id="{0BC515C9-4CC6-4DEC-9F3B-D85CF3A7D23D}"/>
              </a:ext>
            </a:extLst>
          </p:cNvPr>
          <p:cNvGrpSpPr/>
          <p:nvPr/>
        </p:nvGrpSpPr>
        <p:grpSpPr>
          <a:xfrm>
            <a:off x="9144137" y="3626350"/>
            <a:ext cx="203201" cy="254001"/>
            <a:chOff x="0" y="0"/>
            <a:chExt cx="203200" cy="254000"/>
          </a:xfrm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CC5063BF-3FCD-41A1-88BD-297BA063B628}"/>
                </a:ext>
              </a:extLst>
            </p:cNvPr>
            <p:cNvSpPr/>
            <p:nvPr/>
          </p:nvSpPr>
          <p:spPr>
            <a:xfrm>
              <a:off x="25400" y="25400"/>
              <a:ext cx="152401" cy="203200"/>
            </a:xfrm>
            <a:prstGeom prst="rect">
              <a:avLst/>
            </a:prstGeom>
            <a:solidFill>
              <a:srgbClr val="FF2600">
                <a:alpha val="70000"/>
              </a:srgb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8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  <p:pic>
          <p:nvPicPr>
            <p:cNvPr id="15" name="Rectangle Rectangle" descr="Rectangle Rectangle">
              <a:extLst>
                <a:ext uri="{FF2B5EF4-FFF2-40B4-BE49-F238E27FC236}">
                  <a16:creationId xmlns:a16="http://schemas.microsoft.com/office/drawing/2014/main" id="{7BBA45FE-5040-4038-9965-9CCF47D9A86B}"/>
                </a:ext>
              </a:extLst>
            </p:cNvPr>
            <p:cNvPicPr>
              <a:picLocks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0" y="0"/>
              <a:ext cx="203201" cy="254000"/>
            </a:xfrm>
            <a:prstGeom prst="rect">
              <a:avLst/>
            </a:prstGeom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: Eulerian nodes">
                <a:extLst>
                  <a:ext uri="{FF2B5EF4-FFF2-40B4-BE49-F238E27FC236}">
                    <a16:creationId xmlns:a16="http://schemas.microsoft.com/office/drawing/2014/main" id="{DE661601-0B15-4B09-BFB3-DC0AB99ECF72}"/>
                  </a:ext>
                </a:extLst>
              </p:cNvPr>
              <p:cNvSpPr txBox="1"/>
              <p:nvPr/>
            </p:nvSpPr>
            <p:spPr>
              <a:xfrm>
                <a:off x="9422832" y="3557987"/>
                <a:ext cx="2264081" cy="34881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ctr">
                  <a:defRPr b="1"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r>
                  <a:rPr sz="1600" dirty="0"/>
                  <a:t>: Eulerian nodes</a:t>
                </a:r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sz="1600" dirty="0"/>
              </a:p>
            </p:txBody>
          </p:sp>
        </mc:Choice>
        <mc:Fallback xmlns="">
          <p:sp>
            <p:nvSpPr>
              <p:cNvPr id="16" name=": Eulerian nodes">
                <a:extLst>
                  <a:ext uri="{FF2B5EF4-FFF2-40B4-BE49-F238E27FC236}">
                    <a16:creationId xmlns:a16="http://schemas.microsoft.com/office/drawing/2014/main" id="{DE661601-0B15-4B09-BFB3-DC0AB99EC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2832" y="3557987"/>
                <a:ext cx="2264081" cy="348813"/>
              </a:xfrm>
              <a:prstGeom prst="rect">
                <a:avLst/>
              </a:prstGeom>
              <a:blipFill>
                <a:blip r:embed="rId6"/>
                <a:stretch>
                  <a:fillRect l="-2695" t="-3509" b="-2105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e">
            <a:extLst>
              <a:ext uri="{FF2B5EF4-FFF2-40B4-BE49-F238E27FC236}">
                <a16:creationId xmlns:a16="http://schemas.microsoft.com/office/drawing/2014/main" id="{2BB93FDA-0372-48D4-92CD-9D93F38387D3}"/>
              </a:ext>
            </a:extLst>
          </p:cNvPr>
          <p:cNvGrpSpPr/>
          <p:nvPr/>
        </p:nvGrpSpPr>
        <p:grpSpPr>
          <a:xfrm>
            <a:off x="9637383" y="1340671"/>
            <a:ext cx="2222549" cy="2046887"/>
            <a:chOff x="-12974" y="0"/>
            <a:chExt cx="2222547" cy="2046886"/>
          </a:xfrm>
        </p:grpSpPr>
        <p:sp>
          <p:nvSpPr>
            <p:cNvPr id="20" name="Ligne">
              <a:extLst>
                <a:ext uri="{FF2B5EF4-FFF2-40B4-BE49-F238E27FC236}">
                  <a16:creationId xmlns:a16="http://schemas.microsoft.com/office/drawing/2014/main" id="{29A05468-C81B-449F-9C30-70E854A6B5B4}"/>
                </a:ext>
              </a:extLst>
            </p:cNvPr>
            <p:cNvSpPr/>
            <p:nvPr/>
          </p:nvSpPr>
          <p:spPr>
            <a:xfrm flipH="1">
              <a:off x="283278" y="948"/>
              <a:ext cx="1" cy="202606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1" name="Ligne">
              <a:extLst>
                <a:ext uri="{FF2B5EF4-FFF2-40B4-BE49-F238E27FC236}">
                  <a16:creationId xmlns:a16="http://schemas.microsoft.com/office/drawing/2014/main" id="{72315A0E-9E9B-4C53-85CA-6AC637C5A611}"/>
                </a:ext>
              </a:extLst>
            </p:cNvPr>
            <p:cNvSpPr/>
            <p:nvPr/>
          </p:nvSpPr>
          <p:spPr>
            <a:xfrm flipH="1">
              <a:off x="629508" y="0"/>
              <a:ext cx="1" cy="202606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2" name="Ligne">
              <a:extLst>
                <a:ext uri="{FF2B5EF4-FFF2-40B4-BE49-F238E27FC236}">
                  <a16:creationId xmlns:a16="http://schemas.microsoft.com/office/drawing/2014/main" id="{9E93FC5D-74BD-405B-A778-A7863D0FE74C}"/>
                </a:ext>
              </a:extLst>
            </p:cNvPr>
            <p:cNvSpPr/>
            <p:nvPr/>
          </p:nvSpPr>
          <p:spPr>
            <a:xfrm flipH="1">
              <a:off x="975737" y="0"/>
              <a:ext cx="1" cy="202606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3" name="Ligne">
              <a:extLst>
                <a:ext uri="{FF2B5EF4-FFF2-40B4-BE49-F238E27FC236}">
                  <a16:creationId xmlns:a16="http://schemas.microsoft.com/office/drawing/2014/main" id="{56EDC309-CEB0-4294-BC43-26C420A88A5F}"/>
                </a:ext>
              </a:extLst>
            </p:cNvPr>
            <p:cNvSpPr/>
            <p:nvPr/>
          </p:nvSpPr>
          <p:spPr>
            <a:xfrm flipH="1">
              <a:off x="1321966" y="0"/>
              <a:ext cx="1" cy="202606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4" name="Ligne">
              <a:extLst>
                <a:ext uri="{FF2B5EF4-FFF2-40B4-BE49-F238E27FC236}">
                  <a16:creationId xmlns:a16="http://schemas.microsoft.com/office/drawing/2014/main" id="{307A1D89-BBC1-4491-9A61-1E9297082FFA}"/>
                </a:ext>
              </a:extLst>
            </p:cNvPr>
            <p:cNvSpPr/>
            <p:nvPr/>
          </p:nvSpPr>
          <p:spPr>
            <a:xfrm flipH="1">
              <a:off x="1668196" y="0"/>
              <a:ext cx="1" cy="202606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5" name="Ligne">
              <a:extLst>
                <a:ext uri="{FF2B5EF4-FFF2-40B4-BE49-F238E27FC236}">
                  <a16:creationId xmlns:a16="http://schemas.microsoft.com/office/drawing/2014/main" id="{35375CAC-92E9-4743-9F33-EAEA449B0099}"/>
                </a:ext>
              </a:extLst>
            </p:cNvPr>
            <p:cNvSpPr/>
            <p:nvPr/>
          </p:nvSpPr>
          <p:spPr>
            <a:xfrm flipH="1">
              <a:off x="2014425" y="0"/>
              <a:ext cx="1" cy="202606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6" name="Ligne">
              <a:extLst>
                <a:ext uri="{FF2B5EF4-FFF2-40B4-BE49-F238E27FC236}">
                  <a16:creationId xmlns:a16="http://schemas.microsoft.com/office/drawing/2014/main" id="{27C134FF-E606-4B51-8796-E6EA2AC83385}"/>
                </a:ext>
              </a:extLst>
            </p:cNvPr>
            <p:cNvSpPr/>
            <p:nvPr/>
          </p:nvSpPr>
          <p:spPr>
            <a:xfrm flipH="1" flipV="1">
              <a:off x="169967" y="1894325"/>
              <a:ext cx="2019098" cy="9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7" name="Ligne">
              <a:extLst>
                <a:ext uri="{FF2B5EF4-FFF2-40B4-BE49-F238E27FC236}">
                  <a16:creationId xmlns:a16="http://schemas.microsoft.com/office/drawing/2014/main" id="{E32B21EC-8EDC-4438-B1D6-C48ECA0AB378}"/>
                </a:ext>
              </a:extLst>
            </p:cNvPr>
            <p:cNvSpPr/>
            <p:nvPr/>
          </p:nvSpPr>
          <p:spPr>
            <a:xfrm flipH="1" flipV="1">
              <a:off x="169967" y="1548589"/>
              <a:ext cx="2019098" cy="9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8" name="Ligne">
              <a:extLst>
                <a:ext uri="{FF2B5EF4-FFF2-40B4-BE49-F238E27FC236}">
                  <a16:creationId xmlns:a16="http://schemas.microsoft.com/office/drawing/2014/main" id="{6738E2F4-79C1-449B-933E-05DF7EF153AF}"/>
                </a:ext>
              </a:extLst>
            </p:cNvPr>
            <p:cNvSpPr/>
            <p:nvPr/>
          </p:nvSpPr>
          <p:spPr>
            <a:xfrm flipH="1" flipV="1">
              <a:off x="169967" y="1202359"/>
              <a:ext cx="2019098" cy="9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9" name="Ligne">
              <a:extLst>
                <a:ext uri="{FF2B5EF4-FFF2-40B4-BE49-F238E27FC236}">
                  <a16:creationId xmlns:a16="http://schemas.microsoft.com/office/drawing/2014/main" id="{3BD11FC5-7EE2-40E6-8644-07066BBEF10C}"/>
                </a:ext>
              </a:extLst>
            </p:cNvPr>
            <p:cNvSpPr/>
            <p:nvPr/>
          </p:nvSpPr>
          <p:spPr>
            <a:xfrm flipH="1" flipV="1">
              <a:off x="169967" y="856130"/>
              <a:ext cx="2019098" cy="9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30" name="Ligne">
              <a:extLst>
                <a:ext uri="{FF2B5EF4-FFF2-40B4-BE49-F238E27FC236}">
                  <a16:creationId xmlns:a16="http://schemas.microsoft.com/office/drawing/2014/main" id="{582C797F-A63E-43CA-9856-210AA95B03A6}"/>
                </a:ext>
              </a:extLst>
            </p:cNvPr>
            <p:cNvSpPr/>
            <p:nvPr/>
          </p:nvSpPr>
          <p:spPr>
            <a:xfrm flipH="1" flipV="1">
              <a:off x="169967" y="509901"/>
              <a:ext cx="2019098" cy="9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31" name="Ligne">
              <a:extLst>
                <a:ext uri="{FF2B5EF4-FFF2-40B4-BE49-F238E27FC236}">
                  <a16:creationId xmlns:a16="http://schemas.microsoft.com/office/drawing/2014/main" id="{1AA6D227-A961-4F8E-A122-031BAE390EA6}"/>
                </a:ext>
              </a:extLst>
            </p:cNvPr>
            <p:cNvSpPr/>
            <p:nvPr/>
          </p:nvSpPr>
          <p:spPr>
            <a:xfrm flipH="1" flipV="1">
              <a:off x="169967" y="163672"/>
              <a:ext cx="2019098" cy="98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32" name="Ligne Figure" descr="Ligne Figure">
              <a:extLst>
                <a:ext uri="{FF2B5EF4-FFF2-40B4-BE49-F238E27FC236}">
                  <a16:creationId xmlns:a16="http://schemas.microsoft.com/office/drawing/2014/main" id="{E2C163BE-646F-4B7F-9A96-B4B026AD1823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2975" y="710959"/>
              <a:ext cx="2216643" cy="1329529"/>
            </a:xfrm>
            <a:prstGeom prst="rect">
              <a:avLst/>
            </a:prstGeom>
            <a:effectLst/>
          </p:spPr>
        </p:pic>
        <p:sp>
          <p:nvSpPr>
            <p:cNvPr id="33" name="Cercle">
              <a:extLst>
                <a:ext uri="{FF2B5EF4-FFF2-40B4-BE49-F238E27FC236}">
                  <a16:creationId xmlns:a16="http://schemas.microsoft.com/office/drawing/2014/main" id="{6160A9EA-7CFC-4027-8EE0-9DF67D848CB0}"/>
                </a:ext>
              </a:extLst>
            </p:cNvPr>
            <p:cNvSpPr/>
            <p:nvPr/>
          </p:nvSpPr>
          <p:spPr>
            <a:xfrm>
              <a:off x="0" y="698753"/>
              <a:ext cx="113312" cy="113313"/>
            </a:xfrm>
            <a:prstGeom prst="ellipse">
              <a:avLst/>
            </a:prstGeom>
            <a:blipFill rotWithShape="1">
              <a:blip r:embed="rId8">
                <a:alphaModFix amt="76000"/>
              </a:blip>
              <a:srcRect/>
              <a:stretch>
                <a:fillRect/>
              </a:stretch>
            </a:blipFill>
            <a:ln w="25400" cap="flat">
              <a:solidFill>
                <a:srgbClr val="000000">
                  <a:alpha val="76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8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  <p:sp>
          <p:nvSpPr>
            <p:cNvPr id="34" name="Cercle">
              <a:extLst>
                <a:ext uri="{FF2B5EF4-FFF2-40B4-BE49-F238E27FC236}">
                  <a16:creationId xmlns:a16="http://schemas.microsoft.com/office/drawing/2014/main" id="{811E010F-284F-470D-A286-25761B215F9C}"/>
                </a:ext>
              </a:extLst>
            </p:cNvPr>
            <p:cNvSpPr/>
            <p:nvPr/>
          </p:nvSpPr>
          <p:spPr>
            <a:xfrm>
              <a:off x="1038688" y="1013507"/>
              <a:ext cx="113312" cy="113313"/>
            </a:xfrm>
            <a:prstGeom prst="ellipse">
              <a:avLst/>
            </a:prstGeom>
            <a:blipFill rotWithShape="1">
              <a:blip r:embed="rId8">
                <a:alphaModFix amt="76000"/>
              </a:blip>
              <a:srcRect/>
              <a:stretch>
                <a:fillRect/>
              </a:stretch>
            </a:blipFill>
            <a:ln w="25400" cap="flat">
              <a:solidFill>
                <a:srgbClr val="000000">
                  <a:alpha val="76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8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  <p:sp>
          <p:nvSpPr>
            <p:cNvPr id="35" name="Cercle">
              <a:extLst>
                <a:ext uri="{FF2B5EF4-FFF2-40B4-BE49-F238E27FC236}">
                  <a16:creationId xmlns:a16="http://schemas.microsoft.com/office/drawing/2014/main" id="{634FE10E-9790-4D59-8409-D40ED80C67D9}"/>
                </a:ext>
              </a:extLst>
            </p:cNvPr>
            <p:cNvSpPr/>
            <p:nvPr/>
          </p:nvSpPr>
          <p:spPr>
            <a:xfrm>
              <a:off x="1806687" y="1655605"/>
              <a:ext cx="113313" cy="113313"/>
            </a:xfrm>
            <a:prstGeom prst="ellipse">
              <a:avLst/>
            </a:prstGeom>
            <a:blipFill rotWithShape="1">
              <a:blip r:embed="rId8">
                <a:alphaModFix amt="76000"/>
              </a:blip>
              <a:srcRect/>
              <a:stretch>
                <a:fillRect/>
              </a:stretch>
            </a:blipFill>
            <a:ln w="25400" cap="flat">
              <a:solidFill>
                <a:srgbClr val="000000">
                  <a:alpha val="76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8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  <p:grpSp>
          <p:nvGrpSpPr>
            <p:cNvPr id="36" name="Rectangle">
              <a:extLst>
                <a:ext uri="{FF2B5EF4-FFF2-40B4-BE49-F238E27FC236}">
                  <a16:creationId xmlns:a16="http://schemas.microsoft.com/office/drawing/2014/main" id="{1C454DCB-8B79-42BA-9C99-054BCEE0E66C}"/>
                </a:ext>
              </a:extLst>
            </p:cNvPr>
            <p:cNvGrpSpPr/>
            <p:nvPr/>
          </p:nvGrpSpPr>
          <p:grpSpPr>
            <a:xfrm>
              <a:off x="893681" y="1126599"/>
              <a:ext cx="164113" cy="157817"/>
              <a:chOff x="0" y="0"/>
              <a:chExt cx="164111" cy="157816"/>
            </a:xfrm>
          </p:grpSpPr>
          <p:sp>
            <p:nvSpPr>
              <p:cNvPr id="64" name="Rectangle">
                <a:extLst>
                  <a:ext uri="{FF2B5EF4-FFF2-40B4-BE49-F238E27FC236}">
                    <a16:creationId xmlns:a16="http://schemas.microsoft.com/office/drawing/2014/main" id="{596DAF59-D4A8-4EAA-A927-B1C042165D3B}"/>
                  </a:ext>
                </a:extLst>
              </p:cNvPr>
              <p:cNvSpPr/>
              <p:nvPr/>
            </p:nvSpPr>
            <p:spPr>
              <a:xfrm>
                <a:off x="25400" y="25400"/>
                <a:ext cx="113312" cy="107017"/>
              </a:xfrm>
              <a:prstGeom prst="rect">
                <a:avLst/>
              </a:prstGeom>
              <a:solidFill>
                <a:srgbClr val="FF2600">
                  <a:alpha val="70000"/>
                </a:srgb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800">
                    <a:solidFill>
                      <a:srgbClr val="FFFFFF"/>
                    </a:solidFill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  <a:latin typeface="Chalkboard"/>
                    <a:ea typeface="Chalkboard"/>
                    <a:cs typeface="Chalkboard"/>
                    <a:sym typeface="Chalkboard"/>
                  </a:defRPr>
                </a:pPr>
                <a:endParaRPr/>
              </a:p>
            </p:txBody>
          </p:sp>
          <p:pic>
            <p:nvPicPr>
              <p:cNvPr id="65" name="Rectangle Rectangle" descr="Rectangle Rectangle">
                <a:extLst>
                  <a:ext uri="{FF2B5EF4-FFF2-40B4-BE49-F238E27FC236}">
                    <a16:creationId xmlns:a16="http://schemas.microsoft.com/office/drawing/2014/main" id="{7715BD98-101A-4BF4-AEF1-7E90438555B5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alphaModFix amt="70000"/>
              </a:blip>
              <a:stretch>
                <a:fillRect/>
              </a:stretch>
            </p:blipFill>
            <p:spPr>
              <a:xfrm>
                <a:off x="0" y="-1"/>
                <a:ext cx="164112" cy="1578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37" name="Rectangle">
              <a:extLst>
                <a:ext uri="{FF2B5EF4-FFF2-40B4-BE49-F238E27FC236}">
                  <a16:creationId xmlns:a16="http://schemas.microsoft.com/office/drawing/2014/main" id="{F005F390-6CF5-4E9B-82C6-FEFA9F89CCA3}"/>
                </a:ext>
              </a:extLst>
            </p:cNvPr>
            <p:cNvGrpSpPr/>
            <p:nvPr/>
          </p:nvGrpSpPr>
          <p:grpSpPr>
            <a:xfrm>
              <a:off x="1246206" y="1126599"/>
              <a:ext cx="164112" cy="157817"/>
              <a:chOff x="0" y="0"/>
              <a:chExt cx="164111" cy="157816"/>
            </a:xfrm>
          </p:grpSpPr>
          <p:sp>
            <p:nvSpPr>
              <p:cNvPr id="62" name="Rectangle">
                <a:extLst>
                  <a:ext uri="{FF2B5EF4-FFF2-40B4-BE49-F238E27FC236}">
                    <a16:creationId xmlns:a16="http://schemas.microsoft.com/office/drawing/2014/main" id="{36981A55-363A-471B-9E62-8870EB50B1F1}"/>
                  </a:ext>
                </a:extLst>
              </p:cNvPr>
              <p:cNvSpPr/>
              <p:nvPr/>
            </p:nvSpPr>
            <p:spPr>
              <a:xfrm>
                <a:off x="25400" y="25400"/>
                <a:ext cx="113312" cy="107017"/>
              </a:xfrm>
              <a:prstGeom prst="rect">
                <a:avLst/>
              </a:prstGeom>
              <a:solidFill>
                <a:srgbClr val="FF2600">
                  <a:alpha val="70000"/>
                </a:srgb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800">
                    <a:solidFill>
                      <a:srgbClr val="FFFFFF"/>
                    </a:solidFill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  <a:latin typeface="Chalkboard"/>
                    <a:ea typeface="Chalkboard"/>
                    <a:cs typeface="Chalkboard"/>
                    <a:sym typeface="Chalkboard"/>
                  </a:defRPr>
                </a:pPr>
                <a:endParaRPr/>
              </a:p>
            </p:txBody>
          </p:sp>
          <p:pic>
            <p:nvPicPr>
              <p:cNvPr id="63" name="Rectangle Rectangle" descr="Rectangle Rectangle">
                <a:extLst>
                  <a:ext uri="{FF2B5EF4-FFF2-40B4-BE49-F238E27FC236}">
                    <a16:creationId xmlns:a16="http://schemas.microsoft.com/office/drawing/2014/main" id="{A062773C-920A-426A-A5E5-5F0EE759E2AC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alphaModFix amt="70000"/>
              </a:blip>
              <a:stretch>
                <a:fillRect/>
              </a:stretch>
            </p:blipFill>
            <p:spPr>
              <a:xfrm>
                <a:off x="0" y="-1"/>
                <a:ext cx="164112" cy="1578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38" name="Rectangle">
              <a:extLst>
                <a:ext uri="{FF2B5EF4-FFF2-40B4-BE49-F238E27FC236}">
                  <a16:creationId xmlns:a16="http://schemas.microsoft.com/office/drawing/2014/main" id="{6C004D9F-617B-4DEC-A66B-3F79C654AD8F}"/>
                </a:ext>
              </a:extLst>
            </p:cNvPr>
            <p:cNvGrpSpPr/>
            <p:nvPr/>
          </p:nvGrpSpPr>
          <p:grpSpPr>
            <a:xfrm>
              <a:off x="1246206" y="1466533"/>
              <a:ext cx="164112" cy="157817"/>
              <a:chOff x="0" y="0"/>
              <a:chExt cx="164111" cy="157816"/>
            </a:xfrm>
          </p:grpSpPr>
          <p:sp>
            <p:nvSpPr>
              <p:cNvPr id="60" name="Rectangle">
                <a:extLst>
                  <a:ext uri="{FF2B5EF4-FFF2-40B4-BE49-F238E27FC236}">
                    <a16:creationId xmlns:a16="http://schemas.microsoft.com/office/drawing/2014/main" id="{CE6B6F4D-43CA-4B9F-B7C6-311C85EB4D65}"/>
                  </a:ext>
                </a:extLst>
              </p:cNvPr>
              <p:cNvSpPr/>
              <p:nvPr/>
            </p:nvSpPr>
            <p:spPr>
              <a:xfrm>
                <a:off x="25400" y="25400"/>
                <a:ext cx="113312" cy="107017"/>
              </a:xfrm>
              <a:prstGeom prst="rect">
                <a:avLst/>
              </a:prstGeom>
              <a:solidFill>
                <a:srgbClr val="FF2600">
                  <a:alpha val="70000"/>
                </a:srgb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800">
                    <a:solidFill>
                      <a:srgbClr val="FFFFFF"/>
                    </a:solidFill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  <a:latin typeface="Chalkboard"/>
                    <a:ea typeface="Chalkboard"/>
                    <a:cs typeface="Chalkboard"/>
                    <a:sym typeface="Chalkboard"/>
                  </a:defRPr>
                </a:pPr>
                <a:endParaRPr/>
              </a:p>
            </p:txBody>
          </p:sp>
          <p:pic>
            <p:nvPicPr>
              <p:cNvPr id="61" name="Rectangle Rectangle" descr="Rectangle Rectangle">
                <a:extLst>
                  <a:ext uri="{FF2B5EF4-FFF2-40B4-BE49-F238E27FC236}">
                    <a16:creationId xmlns:a16="http://schemas.microsoft.com/office/drawing/2014/main" id="{AFC1A5B2-CBF3-4EC4-8723-030230743FF0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alphaModFix amt="70000"/>
              </a:blip>
              <a:stretch>
                <a:fillRect/>
              </a:stretch>
            </p:blipFill>
            <p:spPr>
              <a:xfrm>
                <a:off x="0" y="-1"/>
                <a:ext cx="164112" cy="1578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39" name="Rectangle">
              <a:extLst>
                <a:ext uri="{FF2B5EF4-FFF2-40B4-BE49-F238E27FC236}">
                  <a16:creationId xmlns:a16="http://schemas.microsoft.com/office/drawing/2014/main" id="{9DBCEB48-9F86-4DD5-999C-B68EDDBDF627}"/>
                </a:ext>
              </a:extLst>
            </p:cNvPr>
            <p:cNvGrpSpPr/>
            <p:nvPr/>
          </p:nvGrpSpPr>
          <p:grpSpPr>
            <a:xfrm>
              <a:off x="893681" y="1466533"/>
              <a:ext cx="164113" cy="157817"/>
              <a:chOff x="0" y="0"/>
              <a:chExt cx="164111" cy="157816"/>
            </a:xfrm>
          </p:grpSpPr>
          <p:sp>
            <p:nvSpPr>
              <p:cNvPr id="58" name="Rectangle">
                <a:extLst>
                  <a:ext uri="{FF2B5EF4-FFF2-40B4-BE49-F238E27FC236}">
                    <a16:creationId xmlns:a16="http://schemas.microsoft.com/office/drawing/2014/main" id="{20C9A36A-2956-4597-961C-3DC113E15496}"/>
                  </a:ext>
                </a:extLst>
              </p:cNvPr>
              <p:cNvSpPr/>
              <p:nvPr/>
            </p:nvSpPr>
            <p:spPr>
              <a:xfrm>
                <a:off x="25400" y="25400"/>
                <a:ext cx="113312" cy="107017"/>
              </a:xfrm>
              <a:prstGeom prst="rect">
                <a:avLst/>
              </a:prstGeom>
              <a:solidFill>
                <a:srgbClr val="FF2600">
                  <a:alpha val="70000"/>
                </a:srgb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800">
                    <a:solidFill>
                      <a:srgbClr val="FFFFFF"/>
                    </a:solidFill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  <a:latin typeface="Chalkboard"/>
                    <a:ea typeface="Chalkboard"/>
                    <a:cs typeface="Chalkboard"/>
                    <a:sym typeface="Chalkboard"/>
                  </a:defRPr>
                </a:pPr>
                <a:endParaRPr/>
              </a:p>
            </p:txBody>
          </p:sp>
          <p:pic>
            <p:nvPicPr>
              <p:cNvPr id="59" name="Rectangle Rectangle" descr="Rectangle Rectangle">
                <a:extLst>
                  <a:ext uri="{FF2B5EF4-FFF2-40B4-BE49-F238E27FC236}">
                    <a16:creationId xmlns:a16="http://schemas.microsoft.com/office/drawing/2014/main" id="{5A8F61B6-CDC9-453E-B1EA-F7BC8D0B253B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alphaModFix amt="70000"/>
              </a:blip>
              <a:stretch>
                <a:fillRect/>
              </a:stretch>
            </p:blipFill>
            <p:spPr>
              <a:xfrm>
                <a:off x="0" y="-1"/>
                <a:ext cx="164112" cy="1578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40" name="Rectangle">
              <a:extLst>
                <a:ext uri="{FF2B5EF4-FFF2-40B4-BE49-F238E27FC236}">
                  <a16:creationId xmlns:a16="http://schemas.microsoft.com/office/drawing/2014/main" id="{4C74EFAF-E93E-4F18-8739-52E90E1E7321}"/>
                </a:ext>
              </a:extLst>
            </p:cNvPr>
            <p:cNvGrpSpPr/>
            <p:nvPr/>
          </p:nvGrpSpPr>
          <p:grpSpPr>
            <a:xfrm>
              <a:off x="893681" y="786665"/>
              <a:ext cx="164113" cy="157817"/>
              <a:chOff x="0" y="0"/>
              <a:chExt cx="164111" cy="157816"/>
            </a:xfrm>
          </p:grpSpPr>
          <p:sp>
            <p:nvSpPr>
              <p:cNvPr id="56" name="Rectangle">
                <a:extLst>
                  <a:ext uri="{FF2B5EF4-FFF2-40B4-BE49-F238E27FC236}">
                    <a16:creationId xmlns:a16="http://schemas.microsoft.com/office/drawing/2014/main" id="{ADE9F640-EB70-4368-9B2B-BD24C82AACDC}"/>
                  </a:ext>
                </a:extLst>
              </p:cNvPr>
              <p:cNvSpPr/>
              <p:nvPr/>
            </p:nvSpPr>
            <p:spPr>
              <a:xfrm>
                <a:off x="25400" y="25400"/>
                <a:ext cx="113312" cy="107017"/>
              </a:xfrm>
              <a:prstGeom prst="rect">
                <a:avLst/>
              </a:prstGeom>
              <a:solidFill>
                <a:srgbClr val="FF2600">
                  <a:alpha val="70000"/>
                </a:srgb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800">
                    <a:solidFill>
                      <a:srgbClr val="FFFFFF"/>
                    </a:solidFill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  <a:latin typeface="Chalkboard"/>
                    <a:ea typeface="Chalkboard"/>
                    <a:cs typeface="Chalkboard"/>
                    <a:sym typeface="Chalkboard"/>
                  </a:defRPr>
                </a:pPr>
                <a:endParaRPr/>
              </a:p>
            </p:txBody>
          </p:sp>
          <p:pic>
            <p:nvPicPr>
              <p:cNvPr id="57" name="Rectangle Rectangle" descr="Rectangle Rectangle">
                <a:extLst>
                  <a:ext uri="{FF2B5EF4-FFF2-40B4-BE49-F238E27FC236}">
                    <a16:creationId xmlns:a16="http://schemas.microsoft.com/office/drawing/2014/main" id="{7BF29F2E-EF90-4AA1-8AAE-6346A466CDBD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alphaModFix amt="70000"/>
              </a:blip>
              <a:stretch>
                <a:fillRect/>
              </a:stretch>
            </p:blipFill>
            <p:spPr>
              <a:xfrm>
                <a:off x="0" y="-1"/>
                <a:ext cx="164112" cy="1578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41" name="Rectangle">
              <a:extLst>
                <a:ext uri="{FF2B5EF4-FFF2-40B4-BE49-F238E27FC236}">
                  <a16:creationId xmlns:a16="http://schemas.microsoft.com/office/drawing/2014/main" id="{E16E49D6-B3BD-4074-8846-413ECA8EF43F}"/>
                </a:ext>
              </a:extLst>
            </p:cNvPr>
            <p:cNvGrpSpPr/>
            <p:nvPr/>
          </p:nvGrpSpPr>
          <p:grpSpPr>
            <a:xfrm>
              <a:off x="1246206" y="786665"/>
              <a:ext cx="164112" cy="157817"/>
              <a:chOff x="0" y="0"/>
              <a:chExt cx="164111" cy="157816"/>
            </a:xfrm>
          </p:grpSpPr>
          <p:sp>
            <p:nvSpPr>
              <p:cNvPr id="54" name="Rectangle">
                <a:extLst>
                  <a:ext uri="{FF2B5EF4-FFF2-40B4-BE49-F238E27FC236}">
                    <a16:creationId xmlns:a16="http://schemas.microsoft.com/office/drawing/2014/main" id="{01D6B881-FCB8-4D9B-9F0F-76B3FC8B0E1D}"/>
                  </a:ext>
                </a:extLst>
              </p:cNvPr>
              <p:cNvSpPr/>
              <p:nvPr/>
            </p:nvSpPr>
            <p:spPr>
              <a:xfrm>
                <a:off x="25400" y="25400"/>
                <a:ext cx="113312" cy="107017"/>
              </a:xfrm>
              <a:prstGeom prst="rect">
                <a:avLst/>
              </a:prstGeom>
              <a:solidFill>
                <a:srgbClr val="FF2600">
                  <a:alpha val="70000"/>
                </a:srgb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800">
                    <a:solidFill>
                      <a:srgbClr val="FFFFFF"/>
                    </a:solidFill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  <a:latin typeface="Chalkboard"/>
                    <a:ea typeface="Chalkboard"/>
                    <a:cs typeface="Chalkboard"/>
                    <a:sym typeface="Chalkboard"/>
                  </a:defRPr>
                </a:pPr>
                <a:endParaRPr/>
              </a:p>
            </p:txBody>
          </p:sp>
          <p:pic>
            <p:nvPicPr>
              <p:cNvPr id="55" name="Rectangle Rectangle" descr="Rectangle Rectangle">
                <a:extLst>
                  <a:ext uri="{FF2B5EF4-FFF2-40B4-BE49-F238E27FC236}">
                    <a16:creationId xmlns:a16="http://schemas.microsoft.com/office/drawing/2014/main" id="{51E3E702-2FD7-4DB8-B157-74070F33361A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alphaModFix amt="70000"/>
              </a:blip>
              <a:stretch>
                <a:fillRect/>
              </a:stretch>
            </p:blipFill>
            <p:spPr>
              <a:xfrm>
                <a:off x="0" y="-1"/>
                <a:ext cx="164112" cy="1578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42" name="Rectangle">
              <a:extLst>
                <a:ext uri="{FF2B5EF4-FFF2-40B4-BE49-F238E27FC236}">
                  <a16:creationId xmlns:a16="http://schemas.microsoft.com/office/drawing/2014/main" id="{E1DE0312-47B2-4C8E-B866-5D85EA80E8CB}"/>
                </a:ext>
              </a:extLst>
            </p:cNvPr>
            <p:cNvGrpSpPr/>
            <p:nvPr/>
          </p:nvGrpSpPr>
          <p:grpSpPr>
            <a:xfrm>
              <a:off x="541157" y="1126599"/>
              <a:ext cx="164112" cy="157817"/>
              <a:chOff x="0" y="0"/>
              <a:chExt cx="164111" cy="157816"/>
            </a:xfrm>
          </p:grpSpPr>
          <p:sp>
            <p:nvSpPr>
              <p:cNvPr id="52" name="Rectangle">
                <a:extLst>
                  <a:ext uri="{FF2B5EF4-FFF2-40B4-BE49-F238E27FC236}">
                    <a16:creationId xmlns:a16="http://schemas.microsoft.com/office/drawing/2014/main" id="{3C1E4EC0-2298-443B-95AE-66558661AE07}"/>
                  </a:ext>
                </a:extLst>
              </p:cNvPr>
              <p:cNvSpPr/>
              <p:nvPr/>
            </p:nvSpPr>
            <p:spPr>
              <a:xfrm>
                <a:off x="25400" y="25400"/>
                <a:ext cx="113312" cy="107017"/>
              </a:xfrm>
              <a:prstGeom prst="rect">
                <a:avLst/>
              </a:prstGeom>
              <a:solidFill>
                <a:srgbClr val="FF2600">
                  <a:alpha val="70000"/>
                </a:srgb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800">
                    <a:solidFill>
                      <a:srgbClr val="FFFFFF"/>
                    </a:solidFill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  <a:latin typeface="Chalkboard"/>
                    <a:ea typeface="Chalkboard"/>
                    <a:cs typeface="Chalkboard"/>
                    <a:sym typeface="Chalkboard"/>
                  </a:defRPr>
                </a:pPr>
                <a:endParaRPr/>
              </a:p>
            </p:txBody>
          </p:sp>
          <p:pic>
            <p:nvPicPr>
              <p:cNvPr id="53" name="Rectangle Rectangle" descr="Rectangle Rectangle">
                <a:extLst>
                  <a:ext uri="{FF2B5EF4-FFF2-40B4-BE49-F238E27FC236}">
                    <a16:creationId xmlns:a16="http://schemas.microsoft.com/office/drawing/2014/main" id="{1FB4C37B-E1DD-45E9-A0C9-CDDC93838762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alphaModFix amt="70000"/>
              </a:blip>
              <a:stretch>
                <a:fillRect/>
              </a:stretch>
            </p:blipFill>
            <p:spPr>
              <a:xfrm>
                <a:off x="0" y="-1"/>
                <a:ext cx="164112" cy="1578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43" name="Rectangle">
              <a:extLst>
                <a:ext uri="{FF2B5EF4-FFF2-40B4-BE49-F238E27FC236}">
                  <a16:creationId xmlns:a16="http://schemas.microsoft.com/office/drawing/2014/main" id="{02431DA2-E886-4CA5-ADB7-6C6EB36FB436}"/>
                </a:ext>
              </a:extLst>
            </p:cNvPr>
            <p:cNvGrpSpPr/>
            <p:nvPr/>
          </p:nvGrpSpPr>
          <p:grpSpPr>
            <a:xfrm>
              <a:off x="541157" y="1466533"/>
              <a:ext cx="164112" cy="157817"/>
              <a:chOff x="0" y="0"/>
              <a:chExt cx="164111" cy="157816"/>
            </a:xfrm>
          </p:grpSpPr>
          <p:sp>
            <p:nvSpPr>
              <p:cNvPr id="50" name="Rectangle">
                <a:extLst>
                  <a:ext uri="{FF2B5EF4-FFF2-40B4-BE49-F238E27FC236}">
                    <a16:creationId xmlns:a16="http://schemas.microsoft.com/office/drawing/2014/main" id="{78E4CFFA-E22C-4333-B41F-7AACC2ADE04F}"/>
                  </a:ext>
                </a:extLst>
              </p:cNvPr>
              <p:cNvSpPr/>
              <p:nvPr/>
            </p:nvSpPr>
            <p:spPr>
              <a:xfrm>
                <a:off x="25400" y="25400"/>
                <a:ext cx="113312" cy="107017"/>
              </a:xfrm>
              <a:prstGeom prst="rect">
                <a:avLst/>
              </a:prstGeom>
              <a:solidFill>
                <a:srgbClr val="FF2600">
                  <a:alpha val="70000"/>
                </a:srgb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800">
                    <a:solidFill>
                      <a:srgbClr val="FFFFFF"/>
                    </a:solidFill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  <a:latin typeface="Chalkboard"/>
                    <a:ea typeface="Chalkboard"/>
                    <a:cs typeface="Chalkboard"/>
                    <a:sym typeface="Chalkboard"/>
                  </a:defRPr>
                </a:pPr>
                <a:endParaRPr/>
              </a:p>
            </p:txBody>
          </p:sp>
          <p:pic>
            <p:nvPicPr>
              <p:cNvPr id="51" name="Rectangle Rectangle" descr="Rectangle Rectangle">
                <a:extLst>
                  <a:ext uri="{FF2B5EF4-FFF2-40B4-BE49-F238E27FC236}">
                    <a16:creationId xmlns:a16="http://schemas.microsoft.com/office/drawing/2014/main" id="{CE79074E-9CF3-4882-A22A-CA28AE7A87C2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alphaModFix amt="70000"/>
              </a:blip>
              <a:stretch>
                <a:fillRect/>
              </a:stretch>
            </p:blipFill>
            <p:spPr>
              <a:xfrm>
                <a:off x="0" y="-1"/>
                <a:ext cx="164112" cy="1578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44" name="Rectangle">
              <a:extLst>
                <a:ext uri="{FF2B5EF4-FFF2-40B4-BE49-F238E27FC236}">
                  <a16:creationId xmlns:a16="http://schemas.microsoft.com/office/drawing/2014/main" id="{9D05E065-470B-4B35-B7FA-246988E679F9}"/>
                </a:ext>
              </a:extLst>
            </p:cNvPr>
            <p:cNvGrpSpPr/>
            <p:nvPr/>
          </p:nvGrpSpPr>
          <p:grpSpPr>
            <a:xfrm>
              <a:off x="541157" y="786665"/>
              <a:ext cx="164112" cy="157817"/>
              <a:chOff x="0" y="0"/>
              <a:chExt cx="164111" cy="157816"/>
            </a:xfrm>
          </p:grpSpPr>
          <p:sp>
            <p:nvSpPr>
              <p:cNvPr id="48" name="Rectangle">
                <a:extLst>
                  <a:ext uri="{FF2B5EF4-FFF2-40B4-BE49-F238E27FC236}">
                    <a16:creationId xmlns:a16="http://schemas.microsoft.com/office/drawing/2014/main" id="{6E809075-A723-4D0C-A86B-22028D07E8C6}"/>
                  </a:ext>
                </a:extLst>
              </p:cNvPr>
              <p:cNvSpPr/>
              <p:nvPr/>
            </p:nvSpPr>
            <p:spPr>
              <a:xfrm>
                <a:off x="25400" y="25400"/>
                <a:ext cx="113312" cy="107017"/>
              </a:xfrm>
              <a:prstGeom prst="rect">
                <a:avLst/>
              </a:prstGeom>
              <a:solidFill>
                <a:srgbClr val="FF2600">
                  <a:alpha val="70000"/>
                </a:srgb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800">
                    <a:solidFill>
                      <a:srgbClr val="FFFFFF"/>
                    </a:solidFill>
                    <a:effectLst>
                      <a:outerShdw blurRad="63500" dist="25400" dir="2700000" rotWithShape="0">
                        <a:srgbClr val="000000">
                          <a:alpha val="70000"/>
                        </a:srgbClr>
                      </a:outerShdw>
                    </a:effectLst>
                    <a:latin typeface="Chalkboard"/>
                    <a:ea typeface="Chalkboard"/>
                    <a:cs typeface="Chalkboard"/>
                    <a:sym typeface="Chalkboard"/>
                  </a:defRPr>
                </a:pPr>
                <a:endParaRPr/>
              </a:p>
            </p:txBody>
          </p:sp>
          <p:pic>
            <p:nvPicPr>
              <p:cNvPr id="49" name="Rectangle Rectangle" descr="Rectangle Rectangle">
                <a:extLst>
                  <a:ext uri="{FF2B5EF4-FFF2-40B4-BE49-F238E27FC236}">
                    <a16:creationId xmlns:a16="http://schemas.microsoft.com/office/drawing/2014/main" id="{03942757-604D-429D-A589-64C9D7E13FA5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alphaModFix amt="70000"/>
              </a:blip>
              <a:stretch>
                <a:fillRect/>
              </a:stretch>
            </p:blipFill>
            <p:spPr>
              <a:xfrm>
                <a:off x="0" y="-1"/>
                <a:ext cx="164112" cy="157818"/>
              </a:xfrm>
              <a:prstGeom prst="rect">
                <a:avLst/>
              </a:prstGeom>
              <a:effectLst/>
            </p:spPr>
          </p:pic>
        </p:grpSp>
        <p:sp>
          <p:nvSpPr>
            <p:cNvPr id="45" name="Cercle">
              <a:extLst>
                <a:ext uri="{FF2B5EF4-FFF2-40B4-BE49-F238E27FC236}">
                  <a16:creationId xmlns:a16="http://schemas.microsoft.com/office/drawing/2014/main" id="{D3BF6891-547B-43D6-8986-58757157586B}"/>
                </a:ext>
              </a:extLst>
            </p:cNvPr>
            <p:cNvSpPr/>
            <p:nvPr/>
          </p:nvSpPr>
          <p:spPr>
            <a:xfrm>
              <a:off x="1428982" y="1319065"/>
              <a:ext cx="113313" cy="113312"/>
            </a:xfrm>
            <a:prstGeom prst="ellipse">
              <a:avLst/>
            </a:prstGeom>
            <a:blipFill rotWithShape="1">
              <a:blip r:embed="rId8">
                <a:alphaModFix amt="76000"/>
              </a:blip>
              <a:srcRect/>
              <a:stretch>
                <a:fillRect/>
              </a:stretch>
            </a:blipFill>
            <a:ln w="25400" cap="flat">
              <a:solidFill>
                <a:srgbClr val="000000">
                  <a:alpha val="76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8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  <p:sp>
          <p:nvSpPr>
            <p:cNvPr id="46" name="Cercle">
              <a:extLst>
                <a:ext uri="{FF2B5EF4-FFF2-40B4-BE49-F238E27FC236}">
                  <a16:creationId xmlns:a16="http://schemas.microsoft.com/office/drawing/2014/main" id="{802A91AA-DCD1-4DAD-8F64-58A1034EE977}"/>
                </a:ext>
              </a:extLst>
            </p:cNvPr>
            <p:cNvSpPr/>
            <p:nvPr/>
          </p:nvSpPr>
          <p:spPr>
            <a:xfrm>
              <a:off x="539803" y="856130"/>
              <a:ext cx="113312" cy="113313"/>
            </a:xfrm>
            <a:prstGeom prst="ellipse">
              <a:avLst/>
            </a:prstGeom>
            <a:blipFill rotWithShape="1">
              <a:blip r:embed="rId8">
                <a:alphaModFix amt="76000"/>
              </a:blip>
              <a:srcRect/>
              <a:stretch>
                <a:fillRect/>
              </a:stretch>
            </a:blipFill>
            <a:ln w="25400" cap="flat">
              <a:solidFill>
                <a:srgbClr val="000000">
                  <a:alpha val="76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8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  <p:sp>
          <p:nvSpPr>
            <p:cNvPr id="47" name="Cercle">
              <a:extLst>
                <a:ext uri="{FF2B5EF4-FFF2-40B4-BE49-F238E27FC236}">
                  <a16:creationId xmlns:a16="http://schemas.microsoft.com/office/drawing/2014/main" id="{01105596-860E-4E13-9693-3172D7FE3BE8}"/>
                </a:ext>
              </a:extLst>
            </p:cNvPr>
            <p:cNvSpPr/>
            <p:nvPr/>
          </p:nvSpPr>
          <p:spPr>
            <a:xfrm>
              <a:off x="2096261" y="1933575"/>
              <a:ext cx="113312" cy="113312"/>
            </a:xfrm>
            <a:prstGeom prst="ellipse">
              <a:avLst/>
            </a:prstGeom>
            <a:blipFill rotWithShape="1">
              <a:blip r:embed="rId3">
                <a:alphaModFix amt="76000"/>
              </a:blip>
              <a:srcRect/>
              <a:stretch>
                <a:fillRect/>
              </a:stretch>
            </a:blipFill>
            <a:ln w="25400" cap="flat">
              <a:solidFill>
                <a:srgbClr val="000000">
                  <a:alpha val="76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8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</p:grpSp>
      <p:sp>
        <p:nvSpPr>
          <p:cNvPr id="66" name="Date Placeholder 2">
            <a:extLst>
              <a:ext uri="{FF2B5EF4-FFF2-40B4-BE49-F238E27FC236}">
                <a16:creationId xmlns:a16="http://schemas.microsoft.com/office/drawing/2014/main" id="{05498F04-4554-4485-BCD7-E22B7F5D6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7E307FF5-D17F-40C7-8598-5CEFE73343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144" y="4457619"/>
            <a:ext cx="3243718" cy="94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38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3406C-93BF-47DE-A8DF-2DCDAFF25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5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A1D3D-998A-4964-B868-3FC337256D84}"/>
              </a:ext>
            </a:extLst>
          </p:cNvPr>
          <p:cNvSpPr txBox="1"/>
          <p:nvPr/>
        </p:nvSpPr>
        <p:spPr>
          <a:xfrm>
            <a:off x="419099" y="766732"/>
            <a:ext cx="113538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Theory &amp;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equations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2800" dirty="0"/>
          </a:p>
          <a:p>
            <a:pPr marL="342900" indent="-342900">
              <a:buFont typeface="+mj-lt"/>
              <a:buAutoNum type="arabicPeriod"/>
            </a:pPr>
            <a:r>
              <a:rPr lang="fr-FR" sz="2800" dirty="0"/>
              <a:t>Academic test cases :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Oscillating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cylinder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laminar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translating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sphere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laminar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Obstructed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channel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laminar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3D Wall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modeled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LES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oscillating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cylinder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turbulent flow</a:t>
            </a:r>
          </a:p>
          <a:p>
            <a:pPr lvl="1"/>
            <a:endParaRPr lang="fr-FR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Industrial</a:t>
            </a: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test case</a:t>
            </a:r>
          </a:p>
          <a:p>
            <a:pPr marL="800100" lvl="1" indent="-342900">
              <a:buFont typeface="+mj-lt"/>
              <a:buAutoNum type="alphaLcParenR"/>
            </a:pP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3D </a:t>
            </a:r>
            <a:r>
              <a:rPr lang="fr-FR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rotating</a:t>
            </a:r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GMV (Groupe Moto Ventilateur) in a turbulent flow</a:t>
            </a:r>
          </a:p>
          <a:p>
            <a:pPr marL="800100" lvl="1" indent="-342900">
              <a:buFont typeface="+mj-lt"/>
              <a:buAutoNum type="alphaLcParenR"/>
            </a:pPr>
            <a:endParaRPr lang="fr-FR" sz="2800" dirty="0"/>
          </a:p>
          <a:p>
            <a:pPr marL="342900" indent="-342900">
              <a:buFont typeface="+mj-lt"/>
              <a:buAutoNum type="arabicPeriod"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Conclusion and Work in </a:t>
            </a:r>
            <a:r>
              <a:rPr lang="fr-FR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progress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2800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09E3B93-8CF1-4BDF-B9E3-F63D917C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2680780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B65C-A82D-40B0-9CA2-AC4570047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678" y="-255142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2D </a:t>
            </a:r>
            <a:r>
              <a:rPr lang="fr-FR" sz="3200" b="1" dirty="0" err="1"/>
              <a:t>laminar</a:t>
            </a:r>
            <a:r>
              <a:rPr lang="fr-FR" sz="3200" b="1" dirty="0"/>
              <a:t> </a:t>
            </a:r>
            <a:r>
              <a:rPr lang="fr-FR" sz="3200" b="1" dirty="0" err="1"/>
              <a:t>fixed</a:t>
            </a:r>
            <a:r>
              <a:rPr lang="fr-FR" sz="3200" b="1" dirty="0"/>
              <a:t> case : </a:t>
            </a:r>
            <a:r>
              <a:rPr lang="fr-FR" sz="3200" b="1" dirty="0" err="1"/>
              <a:t>cylinder</a:t>
            </a:r>
            <a:r>
              <a:rPr lang="fr-FR" sz="3200" b="1" dirty="0"/>
              <a:t> at Re = 30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F86B2-BD7B-4A6E-A2D5-F670C18C2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59198"/>
            <a:ext cx="8067114" cy="33609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E27206-08DC-40EA-8C63-49CB3DBA2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21" y="3098307"/>
            <a:ext cx="8078567" cy="336093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EAD875-CB5A-49AC-BFB5-472575FC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6</a:t>
            </a:fld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3053E5-39CB-4435-B138-A29AC8D43832}"/>
              </a:ext>
            </a:extLst>
          </p:cNvPr>
          <p:cNvSpPr txBox="1"/>
          <p:nvPr/>
        </p:nvSpPr>
        <p:spPr>
          <a:xfrm>
            <a:off x="313126" y="1737704"/>
            <a:ext cx="257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Classical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 in </a:t>
            </a:r>
            <a:r>
              <a:rPr lang="fr-FR" dirty="0" err="1"/>
              <a:t>ProLB</a:t>
            </a:r>
            <a:endParaRPr lang="fr-F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6CBAC-EA0E-4C0F-B422-CA28485C3076}"/>
              </a:ext>
            </a:extLst>
          </p:cNvPr>
          <p:cNvSpPr txBox="1"/>
          <p:nvPr/>
        </p:nvSpPr>
        <p:spPr>
          <a:xfrm>
            <a:off x="100076" y="4407412"/>
            <a:ext cx="3717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Immersed</a:t>
            </a:r>
            <a:r>
              <a:rPr lang="fr-FR" dirty="0"/>
              <a:t> </a:t>
            </a:r>
            <a:r>
              <a:rPr lang="fr-FR" dirty="0" err="1"/>
              <a:t>Boundary</a:t>
            </a:r>
            <a:r>
              <a:rPr lang="fr-FR" dirty="0"/>
              <a:t> Method in </a:t>
            </a:r>
            <a:r>
              <a:rPr lang="fr-FR" dirty="0" err="1"/>
              <a:t>ProLB</a:t>
            </a:r>
            <a:endParaRPr lang="fr-FR" dirty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8D44C779-DD95-479B-8B0D-CBAFB71D64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2729092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28413-0AF5-43F9-85BD-4BD17EBDB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695" y="476507"/>
            <a:ext cx="10515600" cy="797850"/>
          </a:xfrm>
        </p:spPr>
        <p:txBody>
          <a:bodyPr>
            <a:normAutofit/>
          </a:bodyPr>
          <a:lstStyle/>
          <a:p>
            <a:r>
              <a:rPr lang="fr-FR" sz="3200" b="1" dirty="0" err="1"/>
              <a:t>Mean</a:t>
            </a:r>
            <a:r>
              <a:rPr lang="fr-FR" sz="3200" b="1" dirty="0"/>
              <a:t> drag coefficient on a </a:t>
            </a:r>
            <a:r>
              <a:rPr lang="fr-FR" sz="3200" b="1" dirty="0" err="1"/>
              <a:t>cylinder</a:t>
            </a:r>
            <a:r>
              <a:rPr lang="fr-FR" sz="3200" b="1" dirty="0"/>
              <a:t> for Re = 100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F9FD-62DF-429F-A09F-5CDFCFDA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7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0">
                <a:extLst>
                  <a:ext uri="{FF2B5EF4-FFF2-40B4-BE49-F238E27FC236}">
                    <a16:creationId xmlns:a16="http://schemas.microsoft.com/office/drawing/2014/main" id="{5EE4014B-13FB-47FF-AE4B-FA2E179C938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209800" y="1629857"/>
              <a:ext cx="5622130" cy="36265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81888">
                      <a:extLst>
                        <a:ext uri="{9D8B030D-6E8A-4147-A177-3AD203B41FA5}">
                          <a16:colId xmlns:a16="http://schemas.microsoft.com/office/drawing/2014/main" val="2946660838"/>
                        </a:ext>
                      </a:extLst>
                    </a:gridCol>
                    <a:gridCol w="1840242">
                      <a:extLst>
                        <a:ext uri="{9D8B030D-6E8A-4147-A177-3AD203B41FA5}">
                          <a16:colId xmlns:a16="http://schemas.microsoft.com/office/drawing/2014/main" val="2027941269"/>
                        </a:ext>
                      </a:extLst>
                    </a:gridCol>
                  </a:tblGrid>
                  <a:tr h="497738">
                    <a:tc>
                      <a:txBody>
                        <a:bodyPr/>
                        <a:lstStyle/>
                        <a:p>
                          <a:r>
                            <a:rPr lang="fr-FR" dirty="0" err="1"/>
                            <a:t>Study</a:t>
                          </a:r>
                          <a:r>
                            <a:rPr lang="fr-FR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fr-FR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b="1" i="1" smtClean="0">
                                            <a:latin typeface="Cambria Math" panose="02040503050406030204" pitchFamily="18" charset="0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lang="fr-FR" b="1" i="1" smtClean="0"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</m:sub>
                                    </m:sSub>
                                  </m:e>
                                </m:acc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09821853"/>
                      </a:ext>
                    </a:extLst>
                  </a:tr>
                  <a:tr h="4977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/>
                            <a:t>Braza</a:t>
                          </a:r>
                          <a:r>
                            <a:rPr lang="fr-FR" dirty="0"/>
                            <a:t>, Chassaing &amp; Ha Minh (1986)</a:t>
                          </a:r>
                        </a:p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1,28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9335096"/>
                      </a:ext>
                    </a:extLst>
                  </a:tr>
                  <a:tr h="497738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Zhou, So &amp; </a:t>
                          </a:r>
                          <a:r>
                            <a:rPr lang="fr-FR" sz="1800" b="0" i="0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Lam</a:t>
                          </a:r>
                          <a:r>
                            <a:rPr lang="fr-FR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(1999)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1,48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7485036"/>
                      </a:ext>
                    </a:extLst>
                  </a:tr>
                  <a:tr h="497738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Shen, Chan &amp; Lin (2009)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1,38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4884342"/>
                      </a:ext>
                    </a:extLst>
                  </a:tr>
                  <a:tr h="497738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Bourguet</a:t>
                          </a:r>
                          <a:r>
                            <a:rPr lang="fr-FR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&amp; </a:t>
                          </a:r>
                          <a:r>
                            <a:rPr lang="fr-FR" sz="1800" b="0" i="0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Jacono</a:t>
                          </a:r>
                          <a:r>
                            <a:rPr lang="fr-FR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(2014)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1,32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4219957"/>
                      </a:ext>
                    </a:extLst>
                  </a:tr>
                  <a:tr h="497738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Gsell &amp; Favier (2019)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1,37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39606193"/>
                      </a:ext>
                    </a:extLst>
                  </a:tr>
                  <a:tr h="497738"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solidFill>
                                <a:srgbClr val="FF0000"/>
                              </a:solidFill>
                            </a:rPr>
                            <a:t>Present</a:t>
                          </a:r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FF0000"/>
                              </a:solidFill>
                            </a:rPr>
                            <a:t>1,42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89259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0">
                <a:extLst>
                  <a:ext uri="{FF2B5EF4-FFF2-40B4-BE49-F238E27FC236}">
                    <a16:creationId xmlns:a16="http://schemas.microsoft.com/office/drawing/2014/main" id="{5EE4014B-13FB-47FF-AE4B-FA2E179C93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2870549"/>
                  </p:ext>
                </p:extLst>
              </p:nvPr>
            </p:nvGraphicFramePr>
            <p:xfrm>
              <a:off x="2209800" y="1629857"/>
              <a:ext cx="5622130" cy="36265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81888">
                      <a:extLst>
                        <a:ext uri="{9D8B030D-6E8A-4147-A177-3AD203B41FA5}">
                          <a16:colId xmlns:a16="http://schemas.microsoft.com/office/drawing/2014/main" val="2946660838"/>
                        </a:ext>
                      </a:extLst>
                    </a:gridCol>
                    <a:gridCol w="1840242">
                      <a:extLst>
                        <a:ext uri="{9D8B030D-6E8A-4147-A177-3AD203B41FA5}">
                          <a16:colId xmlns:a16="http://schemas.microsoft.com/office/drawing/2014/main" val="2027941269"/>
                        </a:ext>
                      </a:extLst>
                    </a:gridCol>
                  </a:tblGrid>
                  <a:tr h="497738">
                    <a:tc>
                      <a:txBody>
                        <a:bodyPr/>
                        <a:lstStyle/>
                        <a:p>
                          <a:r>
                            <a:rPr lang="fr-FR" dirty="0" err="1"/>
                            <a:t>Study</a:t>
                          </a:r>
                          <a:r>
                            <a:rPr lang="fr-FR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05960" t="-6098" r="-1325" b="-6292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982185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/>
                            <a:t>Braza</a:t>
                          </a:r>
                          <a:r>
                            <a:rPr lang="fr-FR" dirty="0"/>
                            <a:t>, Chassaing &amp; Ha Minh (1986)</a:t>
                          </a:r>
                        </a:p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1,28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9335096"/>
                      </a:ext>
                    </a:extLst>
                  </a:tr>
                  <a:tr h="497738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Zhou, So &amp; </a:t>
                          </a:r>
                          <a:r>
                            <a:rPr lang="fr-FR" sz="1800" b="0" i="0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Lam</a:t>
                          </a:r>
                          <a:r>
                            <a:rPr lang="fr-FR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(1999)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1,48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7485036"/>
                      </a:ext>
                    </a:extLst>
                  </a:tr>
                  <a:tr h="497738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Shen, Chan &amp; Lin (2009)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1,38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4884342"/>
                      </a:ext>
                    </a:extLst>
                  </a:tr>
                  <a:tr h="497738">
                    <a:tc>
                      <a:txBody>
                        <a:bodyPr/>
                        <a:lstStyle/>
                        <a:p>
                          <a:r>
                            <a:rPr lang="fr-FR" sz="1800" b="0" i="0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Bourguet</a:t>
                          </a:r>
                          <a:r>
                            <a:rPr lang="fr-FR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&amp; </a:t>
                          </a:r>
                          <a:r>
                            <a:rPr lang="fr-FR" sz="1800" b="0" i="0" u="none" strike="noStrike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Jacono</a:t>
                          </a:r>
                          <a:r>
                            <a:rPr lang="fr-FR" sz="1800" b="0" i="0" u="none" strike="noStrike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(2014)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1,32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4219957"/>
                      </a:ext>
                    </a:extLst>
                  </a:tr>
                  <a:tr h="497738"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Gsell &amp; Favier (2019)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/>
                            <a:t>1,37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39606193"/>
                      </a:ext>
                    </a:extLst>
                  </a:tr>
                  <a:tr h="497738">
                    <a:tc>
                      <a:txBody>
                        <a:bodyPr/>
                        <a:lstStyle/>
                        <a:p>
                          <a:r>
                            <a:rPr lang="fr-FR" dirty="0" err="1">
                              <a:solidFill>
                                <a:srgbClr val="FF0000"/>
                              </a:solidFill>
                            </a:rPr>
                            <a:t>Present</a:t>
                          </a:r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fr-FR" dirty="0">
                              <a:solidFill>
                                <a:srgbClr val="FF0000"/>
                              </a:solidFill>
                            </a:rPr>
                            <a:t>1,42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89259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0726A905-1CD7-42CC-827D-EC3553484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1577652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ylindreoscillant">
            <a:hlinkClick r:id="" action="ppaction://media"/>
            <a:extLst>
              <a:ext uri="{FF2B5EF4-FFF2-40B4-BE49-F238E27FC236}">
                <a16:creationId xmlns:a16="http://schemas.microsoft.com/office/drawing/2014/main" id="{E63744FE-04D5-4AA1-B33D-18C3CB23BF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168" y="731164"/>
            <a:ext cx="9957663" cy="560118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FC0FD-84D0-4998-8D49-23CF8396A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8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AB3BC7-7B14-425F-B3BB-11452B16C966}"/>
              </a:ext>
            </a:extLst>
          </p:cNvPr>
          <p:cNvSpPr txBox="1"/>
          <p:nvPr/>
        </p:nvSpPr>
        <p:spPr>
          <a:xfrm>
            <a:off x="1246573" y="183944"/>
            <a:ext cx="8486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2D </a:t>
            </a:r>
            <a:r>
              <a:rPr lang="fr-FR" sz="2800" dirty="0" err="1"/>
              <a:t>laminar</a:t>
            </a:r>
            <a:r>
              <a:rPr lang="fr-FR" sz="2800" dirty="0"/>
              <a:t> </a:t>
            </a:r>
            <a:r>
              <a:rPr lang="fr-FR" sz="2800" dirty="0" err="1"/>
              <a:t>moving</a:t>
            </a:r>
            <a:r>
              <a:rPr lang="fr-FR" sz="2800" dirty="0"/>
              <a:t> case : </a:t>
            </a:r>
            <a:r>
              <a:rPr lang="fr-FR" sz="2800" dirty="0" err="1"/>
              <a:t>oscillating</a:t>
            </a:r>
            <a:r>
              <a:rPr lang="fr-FR" sz="2800" dirty="0"/>
              <a:t> </a:t>
            </a:r>
            <a:r>
              <a:rPr lang="fr-FR" sz="2800" dirty="0" err="1"/>
              <a:t>cylinder</a:t>
            </a:r>
            <a:r>
              <a:rPr lang="fr-FR" sz="2800" dirty="0"/>
              <a:t> at Re = 185 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226FB72-0CC9-4955-A683-A39A36747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261322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BE8839E-9802-491F-B08D-5E1C885F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F718-BC71-466F-B049-21DEE742AB85}" type="slidenum">
              <a:rPr lang="fr-FR" smtClean="0"/>
              <a:t>9</a:t>
            </a:fld>
            <a:endParaRPr lang="fr-F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C0D71B-E70D-4AA2-9511-004C89582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7" y="624806"/>
            <a:ext cx="6171905" cy="43555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7FC509-01A8-4BA4-97B6-D7E03A7BF04A}"/>
              </a:ext>
            </a:extLst>
          </p:cNvPr>
          <p:cNvSpPr txBox="1"/>
          <p:nvPr/>
        </p:nvSpPr>
        <p:spPr>
          <a:xfrm>
            <a:off x="614960" y="4970949"/>
            <a:ext cx="1073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Normalized</a:t>
            </a:r>
            <a:r>
              <a:rPr lang="fr-FR" dirty="0"/>
              <a:t> vortex </a:t>
            </a:r>
            <a:r>
              <a:rPr lang="fr-FR" dirty="0" err="1"/>
              <a:t>shedding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 by the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shedding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 f0 as a </a:t>
            </a:r>
            <a:r>
              <a:rPr lang="fr-FR" dirty="0" err="1"/>
              <a:t>function</a:t>
            </a:r>
            <a:r>
              <a:rPr lang="fr-FR" dirty="0"/>
              <a:t> of the </a:t>
            </a:r>
            <a:r>
              <a:rPr lang="fr-FR" dirty="0" err="1"/>
              <a:t>fr</a:t>
            </a:r>
            <a:r>
              <a:rPr lang="fr-FR" dirty="0"/>
              <a:t>,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fs,P</a:t>
            </a:r>
            <a:r>
              <a:rPr lang="fr-FR" dirty="0"/>
              <a:t> and </a:t>
            </a:r>
            <a:r>
              <a:rPr lang="fr-FR" dirty="0" err="1"/>
              <a:t>fs,S</a:t>
            </a:r>
            <a:r>
              <a:rPr lang="fr-FR" dirty="0"/>
              <a:t> are the </a:t>
            </a:r>
            <a:r>
              <a:rPr lang="fr-FR" dirty="0" err="1"/>
              <a:t>primary</a:t>
            </a:r>
            <a:r>
              <a:rPr lang="fr-FR" dirty="0"/>
              <a:t> and </a:t>
            </a:r>
            <a:r>
              <a:rPr lang="fr-FR" dirty="0" err="1"/>
              <a:t>secondary</a:t>
            </a:r>
            <a:r>
              <a:rPr lang="fr-FR" dirty="0"/>
              <a:t> </a:t>
            </a:r>
            <a:r>
              <a:rPr lang="fr-FR" dirty="0" err="1"/>
              <a:t>frequencies</a:t>
            </a:r>
            <a:r>
              <a:rPr lang="fr-FR" dirty="0"/>
              <a:t> of </a:t>
            </a:r>
            <a:r>
              <a:rPr lang="fr-FR" dirty="0" err="1"/>
              <a:t>fs</a:t>
            </a:r>
            <a:r>
              <a:rPr lang="fr-FR" dirty="0"/>
              <a:t>, </a:t>
            </a:r>
            <a:r>
              <a:rPr lang="fr-FR" dirty="0" err="1"/>
              <a:t>respectively</a:t>
            </a:r>
            <a:endParaRPr lang="fr-FR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7F7CD6-7220-4064-99EF-EEB5186C7C79}"/>
              </a:ext>
            </a:extLst>
          </p:cNvPr>
          <p:cNvCxnSpPr>
            <a:cxnSpLocks/>
          </p:cNvCxnSpPr>
          <p:nvPr/>
        </p:nvCxnSpPr>
        <p:spPr>
          <a:xfrm>
            <a:off x="1542496" y="2571325"/>
            <a:ext cx="4910106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F221B4-2E5F-4BF4-9BB8-01718CD1C27A}"/>
              </a:ext>
            </a:extLst>
          </p:cNvPr>
          <p:cNvCxnSpPr>
            <a:cxnSpLocks/>
          </p:cNvCxnSpPr>
          <p:nvPr/>
        </p:nvCxnSpPr>
        <p:spPr>
          <a:xfrm>
            <a:off x="5953957" y="1239406"/>
            <a:ext cx="0" cy="13646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A653054-0BF6-4461-8EE6-A0D0F6CFA74E}"/>
              </a:ext>
            </a:extLst>
          </p:cNvPr>
          <p:cNvCxnSpPr>
            <a:cxnSpLocks/>
          </p:cNvCxnSpPr>
          <p:nvPr/>
        </p:nvCxnSpPr>
        <p:spPr>
          <a:xfrm>
            <a:off x="5953957" y="2651227"/>
            <a:ext cx="0" cy="8465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F9968E7-D84E-49C1-9F4D-C0FB03F0B674}"/>
              </a:ext>
            </a:extLst>
          </p:cNvPr>
          <p:cNvSpPr txBox="1"/>
          <p:nvPr/>
        </p:nvSpPr>
        <p:spPr>
          <a:xfrm>
            <a:off x="5404106" y="1737054"/>
            <a:ext cx="51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fs,P</a:t>
            </a:r>
            <a:endParaRPr lang="fr-F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E4E400-7BD6-4513-A3B7-0730BB740087}"/>
              </a:ext>
            </a:extLst>
          </p:cNvPr>
          <p:cNvSpPr txBox="1"/>
          <p:nvPr/>
        </p:nvSpPr>
        <p:spPr>
          <a:xfrm>
            <a:off x="5404106" y="2926667"/>
            <a:ext cx="50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fs,S</a:t>
            </a:r>
            <a:endParaRPr lang="fr-FR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AF2832-80F9-40BA-ADB5-052ADF558CF6}"/>
              </a:ext>
            </a:extLst>
          </p:cNvPr>
          <p:cNvSpPr txBox="1"/>
          <p:nvPr/>
        </p:nvSpPr>
        <p:spPr>
          <a:xfrm>
            <a:off x="7966285" y="486569"/>
            <a:ext cx="230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fe</a:t>
            </a:r>
            <a:r>
              <a:rPr lang="fr-FR" dirty="0"/>
              <a:t> = </a:t>
            </a:r>
            <a:r>
              <a:rPr lang="fr-FR" dirty="0" err="1"/>
              <a:t>exciting</a:t>
            </a:r>
            <a:r>
              <a:rPr lang="fr-FR" dirty="0"/>
              <a:t> </a:t>
            </a:r>
            <a:r>
              <a:rPr lang="fr-FR" dirty="0" err="1"/>
              <a:t>frequency</a:t>
            </a:r>
            <a:endParaRPr lang="fr-F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F6E2BC-A1DA-4C98-B3EF-B7F6E130D7EE}"/>
              </a:ext>
            </a:extLst>
          </p:cNvPr>
          <p:cNvSpPr txBox="1"/>
          <p:nvPr/>
        </p:nvSpPr>
        <p:spPr>
          <a:xfrm>
            <a:off x="7966285" y="855901"/>
            <a:ext cx="424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f0 =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shedding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 for Re=185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159B68-3FE4-4281-9F88-5E82CB2FE8B4}"/>
              </a:ext>
            </a:extLst>
          </p:cNvPr>
          <p:cNvSpPr txBox="1"/>
          <p:nvPr/>
        </p:nvSpPr>
        <p:spPr>
          <a:xfrm>
            <a:off x="7978862" y="1234098"/>
            <a:ext cx="101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fr</a:t>
            </a:r>
            <a:r>
              <a:rPr lang="fr-FR" dirty="0"/>
              <a:t> = </a:t>
            </a:r>
            <a:r>
              <a:rPr lang="fr-FR" dirty="0" err="1"/>
              <a:t>fe</a:t>
            </a:r>
            <a:r>
              <a:rPr lang="fr-FR" dirty="0"/>
              <a:t>/f0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CF8733-1732-4BF4-B43E-C8F4664163A2}"/>
              </a:ext>
            </a:extLst>
          </p:cNvPr>
          <p:cNvSpPr txBox="1"/>
          <p:nvPr/>
        </p:nvSpPr>
        <p:spPr>
          <a:xfrm>
            <a:off x="7102136" y="3567257"/>
            <a:ext cx="1781834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/>
              <a:t>error</a:t>
            </a:r>
            <a:r>
              <a:rPr lang="fr-FR" dirty="0"/>
              <a:t> max = 3.5%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CDA448D-230E-4731-808B-20CE1559A72D}"/>
              </a:ext>
            </a:extLst>
          </p:cNvPr>
          <p:cNvCxnSpPr>
            <a:cxnSpLocks/>
          </p:cNvCxnSpPr>
          <p:nvPr/>
        </p:nvCxnSpPr>
        <p:spPr>
          <a:xfrm flipH="1" flipV="1">
            <a:off x="4860283" y="3514246"/>
            <a:ext cx="2241853" cy="23767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AC7B41E-B083-4916-B226-052855C5A1D4}"/>
              </a:ext>
            </a:extLst>
          </p:cNvPr>
          <p:cNvSpPr txBox="1"/>
          <p:nvPr/>
        </p:nvSpPr>
        <p:spPr>
          <a:xfrm>
            <a:off x="7966285" y="124778"/>
            <a:ext cx="26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Ae</a:t>
            </a:r>
            <a:r>
              <a:rPr lang="fr-FR" dirty="0"/>
              <a:t> = </a:t>
            </a:r>
            <a:r>
              <a:rPr lang="fr-FR" dirty="0" err="1"/>
              <a:t>oscillating</a:t>
            </a:r>
            <a:r>
              <a:rPr lang="fr-FR" dirty="0"/>
              <a:t> amplitude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4704F42F-1541-41D5-A7F3-45AD8E67E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fr-FR" dirty="0"/>
              <a:t>05/01/2022</a:t>
            </a:r>
          </a:p>
        </p:txBody>
      </p:sp>
    </p:spTree>
    <p:extLst>
      <p:ext uri="{BB962C8B-B14F-4D97-AF65-F5344CB8AC3E}">
        <p14:creationId xmlns:p14="http://schemas.microsoft.com/office/powerpoint/2010/main" val="552685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1672</Words>
  <Application>Microsoft Office PowerPoint</Application>
  <PresentationFormat>Widescreen</PresentationFormat>
  <Paragraphs>308</Paragraphs>
  <Slides>32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AdvOT1ef757c0</vt:lpstr>
      <vt:lpstr>AdvOT45bf69de.BI</vt:lpstr>
      <vt:lpstr>Arial</vt:lpstr>
      <vt:lpstr>Calibri</vt:lpstr>
      <vt:lpstr>Calibri Light</vt:lpstr>
      <vt:lpstr>Cambria Math</vt:lpstr>
      <vt:lpstr>Chalkboard</vt:lpstr>
      <vt:lpstr>CMR10</vt:lpstr>
      <vt:lpstr>Helvetica Neue</vt:lpstr>
      <vt:lpstr>Verdana</vt:lpstr>
      <vt:lpstr>Wingdings</vt:lpstr>
      <vt:lpstr>Office Theme</vt:lpstr>
      <vt:lpstr>Immersed Boundary Method applied to the LBM  Isabelle Cheylan, Julien Favier, Pierre Sagaut M2P2, Aix-Marseille Univ/CNRS</vt:lpstr>
      <vt:lpstr>PowerPoint Presentation</vt:lpstr>
      <vt:lpstr>PowerPoint Presentation</vt:lpstr>
      <vt:lpstr>PowerPoint Presentation</vt:lpstr>
      <vt:lpstr>PowerPoint Presentation</vt:lpstr>
      <vt:lpstr>2D laminar fixed case : cylinder at Re = 30 </vt:lpstr>
      <vt:lpstr>Mean drag coefficient on a cylinder for Re = 100</vt:lpstr>
      <vt:lpstr>PowerPoint Presentation</vt:lpstr>
      <vt:lpstr>PowerPoint Presentation</vt:lpstr>
      <vt:lpstr>PowerPoint Presentation</vt:lpstr>
      <vt:lpstr>PowerPoint Presentation</vt:lpstr>
      <vt:lpstr>Obstructed channel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in progress</vt:lpstr>
      <vt:lpstr>PowerPoint Presentation</vt:lpstr>
      <vt:lpstr>PowerPoint Presentation</vt:lpstr>
      <vt:lpstr>PowerPoint Presentation</vt:lpstr>
      <vt:lpstr>Conclusion</vt:lpstr>
      <vt:lpstr>Fluid-structure interaction in ProLB Work in progress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Immersed Boundary Method applied to the LBM</dc:title>
  <dc:creator>Isabelle Cheylan</dc:creator>
  <cp:lastModifiedBy>Isabelle Cheylan</cp:lastModifiedBy>
  <cp:revision>71</cp:revision>
  <dcterms:created xsi:type="dcterms:W3CDTF">2021-01-18T13:08:17Z</dcterms:created>
  <dcterms:modified xsi:type="dcterms:W3CDTF">2022-01-05T11:46:02Z</dcterms:modified>
</cp:coreProperties>
</file>