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60" r:id="rId3"/>
    <p:sldId id="261" r:id="rId4"/>
    <p:sldId id="262" r:id="rId5"/>
    <p:sldId id="299" r:id="rId6"/>
    <p:sldId id="257" r:id="rId7"/>
    <p:sldId id="259" r:id="rId8"/>
    <p:sldId id="282" r:id="rId9"/>
    <p:sldId id="294" r:id="rId10"/>
    <p:sldId id="295" r:id="rId11"/>
    <p:sldId id="265" r:id="rId12"/>
    <p:sldId id="264" r:id="rId13"/>
    <p:sldId id="266" r:id="rId14"/>
    <p:sldId id="267" r:id="rId15"/>
    <p:sldId id="274" r:id="rId16"/>
    <p:sldId id="268" r:id="rId17"/>
    <p:sldId id="269" r:id="rId18"/>
    <p:sldId id="270" r:id="rId19"/>
    <p:sldId id="298" r:id="rId20"/>
    <p:sldId id="271" r:id="rId21"/>
    <p:sldId id="272" r:id="rId22"/>
    <p:sldId id="273" r:id="rId23"/>
    <p:sldId id="296" r:id="rId24"/>
    <p:sldId id="275" r:id="rId25"/>
    <p:sldId id="278" r:id="rId26"/>
    <p:sldId id="277" r:id="rId27"/>
    <p:sldId id="301" r:id="rId28"/>
    <p:sldId id="306" r:id="rId29"/>
    <p:sldId id="302" r:id="rId30"/>
    <p:sldId id="303" r:id="rId31"/>
    <p:sldId id="304" r:id="rId32"/>
    <p:sldId id="291" r:id="rId33"/>
    <p:sldId id="300" r:id="rId34"/>
    <p:sldId id="293" r:id="rId35"/>
    <p:sldId id="305"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9"/>
    <p:restoredTop sz="96281"/>
  </p:normalViewPr>
  <p:slideViewPr>
    <p:cSldViewPr snapToGrid="0">
      <p:cViewPr varScale="1">
        <p:scale>
          <a:sx n="116" d="100"/>
          <a:sy n="116" d="100"/>
        </p:scale>
        <p:origin x="216"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20DA9-FFC3-D142-8391-BA0BB9C1D81D}"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C3A45-9B4C-3C44-BBD6-D08D9C87B50C}" type="slidenum">
              <a:rPr lang="fr-FR" smtClean="0"/>
              <a:t>‹N°›</a:t>
            </a:fld>
            <a:endParaRPr lang="fr-FR"/>
          </a:p>
        </p:txBody>
      </p:sp>
    </p:spTree>
    <p:extLst>
      <p:ext uri="{BB962C8B-B14F-4D97-AF65-F5344CB8AC3E}">
        <p14:creationId xmlns:p14="http://schemas.microsoft.com/office/powerpoint/2010/main" val="377795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a:t>
            </a:fld>
            <a:endParaRPr lang="fr-FR"/>
          </a:p>
        </p:txBody>
      </p:sp>
    </p:spTree>
    <p:extLst>
      <p:ext uri="{BB962C8B-B14F-4D97-AF65-F5344CB8AC3E}">
        <p14:creationId xmlns:p14="http://schemas.microsoft.com/office/powerpoint/2010/main" val="2608268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Quand la Terre était plate…,</a:t>
            </a:r>
          </a:p>
          <a:p>
            <a:r>
              <a:rPr lang="fr-FR" dirty="0"/>
              <a:t>la cartographie était plus simple. Depuis que la Terre est devenue ronde (la faute à Aristote ?), c’est devenu difficile. Cartographier la Terre, c'est en représenter la surface par un dessin sur une feuille de papier qui reflète bien les grandeurs qui nous intéressent : distances, aires, .... Mais ça coince ! Regardez, je coupe cette orange en deux, je l'évide, et je tente de l'étaler sur la table.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a:t>
            </a:fld>
            <a:endParaRPr lang="fr-FR"/>
          </a:p>
        </p:txBody>
      </p:sp>
    </p:spTree>
    <p:extLst>
      <p:ext uri="{BB962C8B-B14F-4D97-AF65-F5344CB8AC3E}">
        <p14:creationId xmlns:p14="http://schemas.microsoft.com/office/powerpoint/2010/main" val="765610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Échec ! Il est impossible d’appliquer une demie-sphère sur le plan en conservant les longueurs. Il faut faire des compromis.</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3</a:t>
            </a:fld>
            <a:endParaRPr lang="fr-FR"/>
          </a:p>
        </p:txBody>
      </p:sp>
    </p:spTree>
    <p:extLst>
      <p:ext uri="{BB962C8B-B14F-4D97-AF65-F5344CB8AC3E}">
        <p14:creationId xmlns:p14="http://schemas.microsoft.com/office/powerpoint/2010/main" val="54968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planisphère, c’est une représentation plane de (presque) toute la Terre. À droite, une bonne partie de l’hémisphère nord. À gauche, il ne manque que les très hautes latitudes. On aperçoit des lignes droites, ce sont les méridiens, obtenus en coupant la Terre par des plans passant par les pôles (ballon). Entre deux méridiens successifs, un fuseau horaire ! On voit aussi des parallèles, obtenus en coupant la Terre par des plans parallèles à l’équateur, représentés par des lignes droites à gauche, des cercles à droite. Remarquez que, à gauche, méridiens et parallèles sont perpendiculaires. C’est vrai aussi à droite : si on zoome sur un point d’intersection, le cercle devient presque une droite, perpendiculaire au méridien.</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4</a:t>
            </a:fld>
            <a:endParaRPr lang="fr-FR"/>
          </a:p>
        </p:txBody>
      </p:sp>
    </p:spTree>
    <p:extLst>
      <p:ext uri="{BB962C8B-B14F-4D97-AF65-F5344CB8AC3E}">
        <p14:creationId xmlns:p14="http://schemas.microsoft.com/office/powerpoint/2010/main" val="2882788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Repérez le Groenland – la grande île blanche au nord-est du continent américain. Sur ces deux planisphères, la forme des continents, îles et autres régions est préservée. Pourquoi ?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5</a:t>
            </a:fld>
            <a:endParaRPr lang="fr-FR"/>
          </a:p>
        </p:txBody>
      </p:sp>
    </p:spTree>
    <p:extLst>
      <p:ext uri="{BB962C8B-B14F-4D97-AF65-F5344CB8AC3E}">
        <p14:creationId xmlns:p14="http://schemas.microsoft.com/office/powerpoint/2010/main" val="476905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Parce que ces cartes sont conformes. Conforme signifie qu'à petite échelle, la carte ne fait que tourner, agrandir ou réduire. En particulier, les angles sont préservés. La réciproque est vraie : dès qu'une carte préserve les angles, elle est conforme, elle préserve les formes à petite échelle.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6</a:t>
            </a:fld>
            <a:endParaRPr lang="fr-FR"/>
          </a:p>
        </p:txBody>
      </p:sp>
    </p:spTree>
    <p:extLst>
      <p:ext uri="{BB962C8B-B14F-4D97-AF65-F5344CB8AC3E}">
        <p14:creationId xmlns:p14="http://schemas.microsoft.com/office/powerpoint/2010/main" val="2725190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Commençons par le planisphère de droite. Il s'agit d'une projection dite stéréographique. C'est exactement ce que je vois quand je colle mon </a:t>
            </a:r>
            <a:r>
              <a:rPr lang="fr-FR" dirty="0" err="1"/>
              <a:t>oeil</a:t>
            </a:r>
            <a:r>
              <a:rPr lang="fr-FR" dirty="0"/>
              <a:t> contre ce globe terrestre transparent. On pourrait partir d'un autre point que le pôle sud, comme le montre cette séquence extraite du film Dimensions de Alvarez, </a:t>
            </a:r>
            <a:r>
              <a:rPr lang="fr-FR" dirty="0" err="1"/>
              <a:t>Ghys</a:t>
            </a:r>
            <a:r>
              <a:rPr lang="fr-FR" dirty="0"/>
              <a:t> et </a:t>
            </a:r>
            <a:r>
              <a:rPr lang="fr-FR" dirty="0" err="1"/>
              <a:t>Leys</a:t>
            </a:r>
            <a:r>
              <a:rPr lang="fr-FR" dirty="0"/>
              <a:t>. Les continents sont tour à tour agrandis ou réduits, mais ils conservent leur forme grossière. Faites passer les ballons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7</a:t>
            </a:fld>
            <a:endParaRPr lang="fr-FR"/>
          </a:p>
        </p:txBody>
      </p:sp>
    </p:spTree>
    <p:extLst>
      <p:ext uri="{BB962C8B-B14F-4D97-AF65-F5344CB8AC3E}">
        <p14:creationId xmlns:p14="http://schemas.microsoft.com/office/powerpoint/2010/main" val="4264606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projection stéréographique était connue des Grecs ! Elle est cachée dans l'astrolabe, instrument qui sert à déterminer la latitude en observant les étoiles, a été inventé par les Grecs et perfectionné par les savants de langue arabe, au Moyen-Âge. Sur ce superbe exemplaire (persan), le fond (on l'appelle la mère) de l'appareil est gravé.</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8</a:t>
            </a:fld>
            <a:endParaRPr lang="fr-FR"/>
          </a:p>
        </p:txBody>
      </p:sp>
    </p:spTree>
    <p:extLst>
      <p:ext uri="{BB962C8B-B14F-4D97-AF65-F5344CB8AC3E}">
        <p14:creationId xmlns:p14="http://schemas.microsoft.com/office/powerpoint/2010/main" val="1040000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le voit mieux sur cet agrandissement. Le fond présente deux familles de cercles non concentriques mais orthogonales, ce sont les projections stéréographiques des méridiens et des parallèles de la voûte céleste (pas de la sphère terrestre).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9</a:t>
            </a:fld>
            <a:endParaRPr lang="fr-FR"/>
          </a:p>
        </p:txBody>
      </p:sp>
    </p:spTree>
    <p:extLst>
      <p:ext uri="{BB962C8B-B14F-4D97-AF65-F5344CB8AC3E}">
        <p14:creationId xmlns:p14="http://schemas.microsoft.com/office/powerpoint/2010/main" val="1076360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vous êtes curieux du mode d’emploi de l’astrolabe, venez au Salon Culture et Jeux Mathématiques, du 12 au 15 juin, place Saint Sulpice, il y aura un atelier sur l’astrolabe.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10</a:t>
            </a:fld>
            <a:endParaRPr lang="fr-FR"/>
          </a:p>
        </p:txBody>
      </p:sp>
    </p:spTree>
    <p:extLst>
      <p:ext uri="{BB962C8B-B14F-4D97-AF65-F5344CB8AC3E}">
        <p14:creationId xmlns:p14="http://schemas.microsoft.com/office/powerpoint/2010/main" val="642675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Nous voici transportés au XVIème siècle. Un portulan, c'est une carte utilisée par les marins, souvent plus précise qu'une carte de géographe. Examinons ce portulan réalisé par Guillaume </a:t>
            </a:r>
            <a:r>
              <a:rPr lang="fr-FR" dirty="0" err="1"/>
              <a:t>Brouscon</a:t>
            </a:r>
            <a:r>
              <a:rPr lang="fr-FR" dirty="0"/>
              <a:t>, un marin et cartographe breton. Il porte 10 motifs en forme de soleil, d'où émanent des lignes rouges. Qu'est-ce que cela peut bien être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11</a:t>
            </a:fld>
            <a:endParaRPr lang="fr-FR"/>
          </a:p>
        </p:txBody>
      </p:sp>
    </p:spTree>
    <p:extLst>
      <p:ext uri="{BB962C8B-B14F-4D97-AF65-F5344CB8AC3E}">
        <p14:creationId xmlns:p14="http://schemas.microsoft.com/office/powerpoint/2010/main" val="348859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s’agit de </a:t>
            </a:r>
            <a:r>
              <a:rPr lang="fr-FR" dirty="0" err="1"/>
              <a:t>loxodromes</a:t>
            </a:r>
            <a:r>
              <a:rPr lang="fr-FR" dirty="0"/>
              <a:t>, trajectoires suivies par les bateaux navigant à cap constant. Quand le capitaine Haddock crie : en avant toutes, cap à 330°, cela signifie que le compas – la boussole des marins - doit rester sur la graduation 330°, donc le navire doit suivre une </a:t>
            </a:r>
            <a:r>
              <a:rPr lang="fr-FR" dirty="0" err="1"/>
              <a:t>loxodrome</a:t>
            </a:r>
            <a:r>
              <a:rPr lang="fr-FR" dirty="0"/>
              <a:t>. C’est commode. Voici quelques </a:t>
            </a:r>
            <a:r>
              <a:rPr lang="fr-FR" dirty="0" err="1"/>
              <a:t>loxodromes</a:t>
            </a:r>
            <a:r>
              <a:rPr lang="fr-FR" dirty="0"/>
              <a:t> tracées par Mauritz Cornelis Escher.</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12</a:t>
            </a:fld>
            <a:endParaRPr lang="fr-FR"/>
          </a:p>
        </p:txBody>
      </p:sp>
    </p:spTree>
    <p:extLst>
      <p:ext uri="{BB962C8B-B14F-4D97-AF65-F5344CB8AC3E}">
        <p14:creationId xmlns:p14="http://schemas.microsoft.com/office/powerpoint/2010/main" val="365300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théoricien des </a:t>
            </a:r>
            <a:r>
              <a:rPr lang="fr-FR" dirty="0" err="1"/>
              <a:t>loxodromes</a:t>
            </a:r>
            <a:r>
              <a:rPr lang="fr-FR" dirty="0"/>
              <a:t>, c'est Pedro Nunes, le géomètre portugais que vous voyez là, portant une sphère armillaire, sur le Monument aux Découvertes (</a:t>
            </a:r>
            <a:r>
              <a:rPr lang="fr-FR" dirty="0" err="1"/>
              <a:t>Padrão</a:t>
            </a:r>
            <a:r>
              <a:rPr lang="fr-FR" dirty="0"/>
              <a:t> dos </a:t>
            </a:r>
            <a:r>
              <a:rPr lang="fr-FR" dirty="0" err="1"/>
              <a:t>Descobrimentos</a:t>
            </a:r>
            <a:r>
              <a:rPr lang="fr-FR" dirty="0"/>
              <a:t>) à Lisbonne. Il réalise que les </a:t>
            </a:r>
            <a:r>
              <a:rPr lang="fr-FR" dirty="0" err="1"/>
              <a:t>loxodromes</a:t>
            </a:r>
            <a:r>
              <a:rPr lang="fr-FR" dirty="0"/>
              <a:t> spiralent indéfiniment autour des pôles. Dans son Éloge des cartes marines, il soulève un problème de mathématiques : existe-t-il une carte sur laquelle les méridiens, les parallèles et les </a:t>
            </a:r>
            <a:r>
              <a:rPr lang="fr-FR" dirty="0" err="1"/>
              <a:t>loxodromes</a:t>
            </a:r>
            <a:r>
              <a:rPr lang="fr-FR" dirty="0"/>
              <a:t> sont représentés par des lignes droites ? Sans parvenir à le résoudre.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13</a:t>
            </a:fld>
            <a:endParaRPr lang="fr-FR"/>
          </a:p>
        </p:txBody>
      </p:sp>
    </p:spTree>
    <p:extLst>
      <p:ext uri="{BB962C8B-B14F-4D97-AF65-F5344CB8AC3E}">
        <p14:creationId xmlns:p14="http://schemas.microsoft.com/office/powerpoint/2010/main" val="1145946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réponse est apportée plus de 30 ans plus tard, c'est la carte inventée par Gérard Mercator en 1569, illustrée par cette carte murale de 2 m sur 1,25 m. En plus de l'innovation mathématique, cette carte synthétise des connaissances collectées dans les portulans des navigateurs. D'où son succès commercial.</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14</a:t>
            </a:fld>
            <a:endParaRPr lang="fr-FR"/>
          </a:p>
        </p:txBody>
      </p:sp>
    </p:spTree>
    <p:extLst>
      <p:ext uri="{BB962C8B-B14F-4D97-AF65-F5344CB8AC3E}">
        <p14:creationId xmlns:p14="http://schemas.microsoft.com/office/powerpoint/2010/main" val="2446985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carte conforme résout le problème posé par Nunez. En effet, si une carte préserve les angles, et si les méridiens sont figurés par une famille de droites parallèles, alors toute droite oblique est une </a:t>
            </a:r>
            <a:r>
              <a:rPr lang="fr-FR" dirty="0" err="1"/>
              <a:t>loxodrome</a:t>
            </a:r>
            <a:r>
              <a:rPr lang="fr-FR" dirty="0"/>
              <a:t>, et toute droite horizontale représente un parallèle. Construire une telle carte conforme nécessite d’ajuster l'écartement entre les parallèles.</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15</a:t>
            </a:fld>
            <a:endParaRPr lang="fr-FR"/>
          </a:p>
        </p:txBody>
      </p:sp>
    </p:spTree>
    <p:extLst>
      <p:ext uri="{BB962C8B-B14F-4D97-AF65-F5344CB8AC3E}">
        <p14:creationId xmlns:p14="http://schemas.microsoft.com/office/powerpoint/2010/main" val="2626477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Sur cet agrandissement de la carte, on voit l'Équateur et une échelle le long d'un méridien qui traverse l'Atlantique. J'ai comparé cette échelle avec la solution mathématique exacte du problème, la précision des calculs de Gérard est remarquable.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16</a:t>
            </a:fld>
            <a:endParaRPr lang="fr-FR"/>
          </a:p>
        </p:txBody>
      </p:sp>
    </p:spTree>
    <p:extLst>
      <p:ext uri="{BB962C8B-B14F-4D97-AF65-F5344CB8AC3E}">
        <p14:creationId xmlns:p14="http://schemas.microsoft.com/office/powerpoint/2010/main" val="121113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la courbe qui donne les hauteurs où placer les parallèles. De nos jours, on dirait qu'elle est solution d'une équation différentielle, c’est-à-dire, une équation dont l’inconnue est une fonction, et qui fait intervenir des dérivées. Ce concept n'existait pas au XVIème siècle. Gérard a trouvé (on ignore comment, en s'appuyant peut-être sur des calculs de Nunes) une solution approchée.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17</a:t>
            </a:fld>
            <a:endParaRPr lang="fr-FR"/>
          </a:p>
        </p:txBody>
      </p:sp>
    </p:spTree>
    <p:extLst>
      <p:ext uri="{BB962C8B-B14F-4D97-AF65-F5344CB8AC3E}">
        <p14:creationId xmlns:p14="http://schemas.microsoft.com/office/powerpoint/2010/main" val="46432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Gérard Mercator était tout sauf un mathématicien. Né Geert Kremer, il latinise son nom en </a:t>
            </a:r>
            <a:r>
              <a:rPr lang="fr-FR" dirty="0" err="1"/>
              <a:t>Gerardus</a:t>
            </a:r>
            <a:r>
              <a:rPr lang="fr-FR" dirty="0"/>
              <a:t> Mercator, je l'appellerai Gérard. Formé à 's-</a:t>
            </a:r>
            <a:r>
              <a:rPr lang="fr-FR" dirty="0" err="1"/>
              <a:t>Hertogenbosch</a:t>
            </a:r>
            <a:r>
              <a:rPr lang="fr-FR" dirty="0"/>
              <a:t> et à Louvain pour devenir prêtre, il est exposé aux théories de Luther. Passionné de géographie, il rejoint Franciscus </a:t>
            </a:r>
            <a:r>
              <a:rPr lang="fr-FR" dirty="0" err="1"/>
              <a:t>Monachus</a:t>
            </a:r>
            <a:r>
              <a:rPr lang="fr-FR" dirty="0"/>
              <a:t> et Gaspar van der </a:t>
            </a:r>
            <a:r>
              <a:rPr lang="fr-FR" dirty="0" err="1"/>
              <a:t>Heyden</a:t>
            </a:r>
            <a:r>
              <a:rPr lang="fr-FR" dirty="0"/>
              <a:t> qui fabriquent des globes à Anvers. Il retourne ensuite à Louvain étudier la géographie avec Gemma </a:t>
            </a:r>
            <a:r>
              <a:rPr lang="fr-FR" dirty="0" err="1"/>
              <a:t>Frisius</a:t>
            </a:r>
            <a:r>
              <a:rPr lang="fr-FR" dirty="0"/>
              <a:t>. </a:t>
            </a:r>
            <a:r>
              <a:rPr lang="fr-FR" dirty="0" err="1"/>
              <a:t>Frisius</a:t>
            </a:r>
            <a:r>
              <a:rPr lang="fr-FR" dirty="0"/>
              <a:t> (géographe), </a:t>
            </a:r>
            <a:r>
              <a:rPr lang="fr-FR" dirty="0" err="1"/>
              <a:t>Heyden</a:t>
            </a:r>
            <a:r>
              <a:rPr lang="fr-FR" dirty="0"/>
              <a:t> (orfèvre) et Gérard (apprenti graveur) réalisent en 1536 un globe rassemblant toutes les connaissances de l'époque.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18</a:t>
            </a:fld>
            <a:endParaRPr lang="fr-FR"/>
          </a:p>
        </p:txBody>
      </p:sp>
    </p:spTree>
    <p:extLst>
      <p:ext uri="{BB962C8B-B14F-4D97-AF65-F5344CB8AC3E}">
        <p14:creationId xmlns:p14="http://schemas.microsoft.com/office/powerpoint/2010/main" val="2596723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Comment imprimait-on sur des globes ? On imaginait la surface de la Terre découpée comme ces peaux d'oranges. On gravait sur cuivre puis on imprimait des feuilles de papier qu'on découpait et qu'on collait sur une sphère de bois ou de métal.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19</a:t>
            </a:fld>
            <a:endParaRPr lang="fr-FR"/>
          </a:p>
        </p:txBody>
      </p:sp>
    </p:spTree>
    <p:extLst>
      <p:ext uri="{BB962C8B-B14F-4D97-AF65-F5344CB8AC3E}">
        <p14:creationId xmlns:p14="http://schemas.microsoft.com/office/powerpoint/2010/main" val="865696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Voilà ce que cela donne : un exemplaire du globe de </a:t>
            </a:r>
            <a:r>
              <a:rPr lang="fr-FR" dirty="0" err="1"/>
              <a:t>Frisius</a:t>
            </a:r>
            <a:r>
              <a:rPr lang="fr-FR" dirty="0"/>
              <a:t>, </a:t>
            </a:r>
            <a:r>
              <a:rPr lang="fr-FR" dirty="0" err="1"/>
              <a:t>Heyden</a:t>
            </a:r>
            <a:r>
              <a:rPr lang="fr-FR" dirty="0"/>
              <a:t> et Gérard. Bientôt, Gérard se met à son compte comme fabricant de globes et de cartes. Il emploie ses fils comme graveurs. La famille a pignon sur rue, elle reçoit même des commandes impériales.</a:t>
            </a:r>
          </a:p>
          <a:p>
            <a:endParaRPr lang="fr-FR" dirty="0"/>
          </a:p>
          <a:p>
            <a:r>
              <a:rPr lang="fr-FR" dirty="0"/>
              <a:t>Je vous recommande d'aller voir dans le hall Ouest de la BnF les globes réalisés par </a:t>
            </a:r>
            <a:r>
              <a:rPr lang="fr-FR" dirty="0" err="1"/>
              <a:t>Coronelli</a:t>
            </a:r>
            <a:r>
              <a:rPr lang="fr-FR" dirty="0"/>
              <a:t> pour Louis XIV en 1683.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20</a:t>
            </a:fld>
            <a:endParaRPr lang="fr-FR"/>
          </a:p>
        </p:txBody>
      </p:sp>
    </p:spTree>
    <p:extLst>
      <p:ext uri="{BB962C8B-B14F-4D97-AF65-F5344CB8AC3E}">
        <p14:creationId xmlns:p14="http://schemas.microsoft.com/office/powerpoint/2010/main" val="3448016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raison de son amitié avec Franciscus </a:t>
            </a:r>
            <a:r>
              <a:rPr lang="fr-FR" dirty="0" err="1"/>
              <a:t>Monachus</a:t>
            </a:r>
            <a:r>
              <a:rPr lang="fr-FR" dirty="0"/>
              <a:t>, Gérard est arrêté et emprisonné par l'Inquisition. Il croupit 7 mois en prison avant d'être libéré faute de pièces compromettantes. Quelques années plus tard, il juge plus prudent de se fixer à Duisburg, ville sous la protection du Duc de Clèves. Il travaille dur : la réalisation d'une carte de l'Europe occupe 12 ans de sa vie. Pourtant, c'est un géographe en chambre, à l'instar de celui qu'a croisé le Petit Prince : il n'a fait qu'une seule campagne sur le terrain, en Lorraine, au cours de sa vie.</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21</a:t>
            </a:fld>
            <a:endParaRPr lang="fr-FR"/>
          </a:p>
        </p:txBody>
      </p:sp>
    </p:spTree>
    <p:extLst>
      <p:ext uri="{BB962C8B-B14F-4D97-AF65-F5344CB8AC3E}">
        <p14:creationId xmlns:p14="http://schemas.microsoft.com/office/powerpoint/2010/main" val="3016332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Gérard décède en 1594 sans avoir pu achever son grand </a:t>
            </a:r>
            <a:r>
              <a:rPr lang="fr-FR" dirty="0" err="1"/>
              <a:t>oeuvre</a:t>
            </a:r>
            <a:r>
              <a:rPr lang="fr-FR" dirty="0"/>
              <a:t>, un recueil d'une 100aine de cartes régionales, dédié au roi Atlas de Maurétanie. Ce recueil, publié des années après sa mort, est à l'origine du terme atlas.</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22</a:t>
            </a:fld>
            <a:endParaRPr lang="fr-FR"/>
          </a:p>
        </p:txBody>
      </p:sp>
    </p:spTree>
    <p:extLst>
      <p:ext uri="{BB962C8B-B14F-4D97-AF65-F5344CB8AC3E}">
        <p14:creationId xmlns:p14="http://schemas.microsoft.com/office/powerpoint/2010/main" val="2330322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Vos questions ?</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23</a:t>
            </a:fld>
            <a:endParaRPr lang="fr-FR"/>
          </a:p>
        </p:txBody>
      </p:sp>
    </p:spTree>
    <p:extLst>
      <p:ext uri="{BB962C8B-B14F-4D97-AF65-F5344CB8AC3E}">
        <p14:creationId xmlns:p14="http://schemas.microsoft.com/office/powerpoint/2010/main" val="2014148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Sautons trois siècles. Gauss, puis Riemann comprennent que les cartes conformes sont innombrables : toute région du plan délimitée par une courbe fermée possède une carte conforme circulaire. Je rappelle que conforme signifie tourne, agrandit et réduit, et donc conserve les formes, à petite échelle. Ces cartes ont joué un grand rôle au cours du XIXème siècle pour résoudre les équations de la physique en 2 dimensions. C'est d'ailleurs par analogie avec la physique que Riemann démontre l'existence des cartes circulaires.</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24</a:t>
            </a:fld>
            <a:endParaRPr lang="fr-FR"/>
          </a:p>
        </p:txBody>
      </p:sp>
    </p:spTree>
    <p:extLst>
      <p:ext uri="{BB962C8B-B14F-4D97-AF65-F5344CB8AC3E}">
        <p14:creationId xmlns:p14="http://schemas.microsoft.com/office/powerpoint/2010/main" val="4209980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Voilà un exemple de région.</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25</a:t>
            </a:fld>
            <a:endParaRPr lang="fr-FR"/>
          </a:p>
        </p:txBody>
      </p:sp>
    </p:spTree>
    <p:extLst>
      <p:ext uri="{BB962C8B-B14F-4D97-AF65-F5344CB8AC3E}">
        <p14:creationId xmlns:p14="http://schemas.microsoft.com/office/powerpoint/2010/main" val="332716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Et voilà sa carte circulaire. La correspondance qu'on devine entre motifs ronds donne une bonne approximation de la carte. Les gros ronds indiquent une contraction qui se produit dans les creux de la région (estuaires, Genève), les petits ronds une expansion dans les pointes (Bretagne, Pyrénées, Alpes maritimes, Alsace, Flandres).</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26</a:t>
            </a:fld>
            <a:endParaRPr lang="fr-FR"/>
          </a:p>
        </p:txBody>
      </p:sp>
    </p:spTree>
    <p:extLst>
      <p:ext uri="{BB962C8B-B14F-4D97-AF65-F5344CB8AC3E}">
        <p14:creationId xmlns:p14="http://schemas.microsoft.com/office/powerpoint/2010/main" val="3903784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L’équateur est représenté par un carré. La </a:t>
            </a:r>
            <a:r>
              <a:rPr lang="fr-FR" i="1" dirty="0"/>
              <a:t>distorsion</a:t>
            </a:r>
            <a:r>
              <a:rPr lang="fr-FR" dirty="0"/>
              <a:t> est forte, comme dans le planisphère de Mercator, mais concentrée aux 4 coins de l’équateur, dans l’océan.</a:t>
            </a:r>
          </a:p>
          <a:p>
            <a:endParaRPr lang="fr-FR" dirty="0"/>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28</a:t>
            </a:fld>
            <a:endParaRPr lang="fr-FR"/>
          </a:p>
        </p:txBody>
      </p:sp>
    </p:spTree>
    <p:extLst>
      <p:ext uri="{BB962C8B-B14F-4D97-AF65-F5344CB8AC3E}">
        <p14:creationId xmlns:p14="http://schemas.microsoft.com/office/powerpoint/2010/main" val="672767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L’équateur est représenté par un carré. La </a:t>
            </a:r>
            <a:r>
              <a:rPr lang="fr-FR" i="1" dirty="0"/>
              <a:t>distorsion</a:t>
            </a:r>
            <a:r>
              <a:rPr lang="fr-FR" dirty="0"/>
              <a:t> est forte, comme dans le planisphère de Mercator, mais concentrée aux 4 coins de l’équateur, dans l’océan.</a:t>
            </a:r>
          </a:p>
          <a:p>
            <a:endParaRPr lang="fr-FR" dirty="0"/>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29</a:t>
            </a:fld>
            <a:endParaRPr lang="fr-FR"/>
          </a:p>
        </p:txBody>
      </p:sp>
    </p:spTree>
    <p:extLst>
      <p:ext uri="{BB962C8B-B14F-4D97-AF65-F5344CB8AC3E}">
        <p14:creationId xmlns:p14="http://schemas.microsoft.com/office/powerpoint/2010/main" val="6334942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FR" dirty="0"/>
              <a:t>Elles préservent les aires (surfaces). On en connaît depuis Archimède !</a:t>
            </a:r>
          </a:p>
          <a:p>
            <a:pPr marL="0" indent="0">
              <a:buNone/>
            </a:pPr>
            <a:endParaRPr lang="fr-FR" dirty="0"/>
          </a:p>
          <a:p>
            <a:pPr marL="0" indent="0">
              <a:buNone/>
            </a:pPr>
            <a:r>
              <a:rPr lang="fr-FR" dirty="0"/>
              <a:t>Ces planisphères donnent une représentation exacte des surfaces relatives des pays. C’est pourquoi, le 4 septembre 2026, l’Organisation des Nations Unies (ONU), a recommandé l’usage de ces planisphères.  L’ONU préconise d’utiliser le planisphère </a:t>
            </a:r>
            <a:r>
              <a:rPr lang="fr-FR" dirty="0" err="1"/>
              <a:t>Equal</a:t>
            </a:r>
            <a:r>
              <a:rPr lang="fr-FR" dirty="0"/>
              <a:t> </a:t>
            </a:r>
            <a:r>
              <a:rPr lang="fr-FR" dirty="0" err="1"/>
              <a:t>Earth</a:t>
            </a:r>
            <a:r>
              <a:rPr lang="fr-FR" dirty="0"/>
              <a:t>.</a:t>
            </a: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30</a:t>
            </a:fld>
            <a:endParaRPr lang="fr-FR"/>
          </a:p>
        </p:txBody>
      </p:sp>
    </p:spTree>
    <p:extLst>
      <p:ext uri="{BB962C8B-B14F-4D97-AF65-F5344CB8AC3E}">
        <p14:creationId xmlns:p14="http://schemas.microsoft.com/office/powerpoint/2010/main" val="3346276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De son côté la France recommande le planisphère Eckert IV, très voisin, mais non conforme. C’est aussi un compromis entre Archimède et Mercator. Je laisse Isabelle </a:t>
            </a:r>
            <a:r>
              <a:rPr lang="fr-FR" sz="1200" dirty="0" err="1"/>
              <a:t>Moindrot</a:t>
            </a:r>
            <a:r>
              <a:rPr lang="fr-FR" sz="1200" dirty="0"/>
              <a:t> vous expliquer pourquoi le choix de planisphère n’est </a:t>
            </a:r>
            <a:r>
              <a:rPr lang="fr-FR" sz="1200"/>
              <a:t>pas anodin.</a:t>
            </a:r>
            <a:endParaRPr lang="fr-FR" sz="1200" dirty="0"/>
          </a:p>
          <a:p>
            <a:endParaRPr lang="fr-FR" dirty="0"/>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31</a:t>
            </a:fld>
            <a:endParaRPr lang="fr-FR"/>
          </a:p>
        </p:txBody>
      </p:sp>
    </p:spTree>
    <p:extLst>
      <p:ext uri="{BB962C8B-B14F-4D97-AF65-F5344CB8AC3E}">
        <p14:creationId xmlns:p14="http://schemas.microsoft.com/office/powerpoint/2010/main" val="4035612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33</a:t>
            </a:fld>
            <a:endParaRPr lang="fr-FR"/>
          </a:p>
        </p:txBody>
      </p:sp>
    </p:spTree>
    <p:extLst>
      <p:ext uri="{BB962C8B-B14F-4D97-AF65-F5344CB8AC3E}">
        <p14:creationId xmlns:p14="http://schemas.microsoft.com/office/powerpoint/2010/main" val="1493039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s'agit d'une projection dite stéréographique, obtenue par une construction géométrique : du pôle sud, je pointe vers un point de la surface de la Terre et je continue tout droit jusqu'à percer le plan de l'Équateur. </a:t>
            </a:r>
          </a:p>
          <a:p>
            <a:endParaRPr lang="fr-FR" dirty="0"/>
          </a:p>
        </p:txBody>
      </p:sp>
      <p:sp>
        <p:nvSpPr>
          <p:cNvPr id="4" name="Espace réservé du numéro de diapositive 3"/>
          <p:cNvSpPr>
            <a:spLocks noGrp="1"/>
          </p:cNvSpPr>
          <p:nvPr>
            <p:ph type="sldNum" sz="quarter" idx="5"/>
          </p:nvPr>
        </p:nvSpPr>
        <p:spPr/>
        <p:txBody>
          <a:bodyPr/>
          <a:lstStyle/>
          <a:p>
            <a:fld id="{B92C3A45-9B4C-3C44-BBD6-D08D9C87B50C}" type="slidenum">
              <a:rPr lang="fr-FR" smtClean="0"/>
              <a:t>34</a:t>
            </a:fld>
            <a:endParaRPr lang="fr-FR"/>
          </a:p>
        </p:txBody>
      </p:sp>
    </p:spTree>
    <p:extLst>
      <p:ext uri="{BB962C8B-B14F-4D97-AF65-F5344CB8AC3E}">
        <p14:creationId xmlns:p14="http://schemas.microsoft.com/office/powerpoint/2010/main" val="995898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056B42-DE5D-C288-DA48-3AE17097F90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2CE5CA9-4C9D-C9B9-E3F0-F2977E256A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BEB5198-B3DB-E0BC-2F05-FE780D9E9DA7}"/>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B102A895-D564-38C3-65BE-8007DEC05FF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5B76BE-09B5-B904-6501-D8E1FDC294B8}"/>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832469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7D7AB1-5D8C-C6F3-02FC-D7B2FEDE72D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24C2E93-9A1A-35EE-7CCC-4D5ED8BB647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B00E9C-3805-301B-A418-B6E8606FA8DA}"/>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F268EF53-E3C2-E998-5B21-3D22F70A7F5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5DE624-E23A-4AFB-C7A2-72F0C5B71CAD}"/>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1147570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174D23-73BC-1C74-6EC3-1D34200A236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B008A11-C35D-038C-0DD9-B6B625D4C9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7FFAD2E-5271-C734-C14C-481DCFD5D645}"/>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FAAA7E82-0861-5282-1241-E07101D509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7A744C-FDB3-C4CA-9A3F-47872CFC798C}"/>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3952055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E505EB-441D-B9CF-C945-C1DF92DCFD4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3EB69FC-D085-9F45-F184-08056CC4DA7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2EF0343-FDCE-67DD-8EDD-651488137E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A363E7B-7621-1335-4216-C3FC121DFD3C}"/>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32F04F9C-A9DE-08CA-E537-DD53494641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C1ED76F-F3CC-DD7B-84E9-B9C11170C48A}"/>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2172075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FE1EC-3C45-266C-9148-1FF73853063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E60F0A7-27AB-9271-7779-B908E41116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0C3F9DE-3706-7AE7-A109-3810B7396A8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5AA91C0-F2FE-9948-B173-59CF95950D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4F0AEAF-862D-5421-06AE-98ED64ED923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F9F968B-66A9-8C7C-055E-2C43CF49B032}"/>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8" name="Espace réservé du pied de page 7">
            <a:extLst>
              <a:ext uri="{FF2B5EF4-FFF2-40B4-BE49-F238E27FC236}">
                <a16:creationId xmlns:a16="http://schemas.microsoft.com/office/drawing/2014/main" id="{1415F342-2383-99E4-359D-6B9A9338736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1D78483-4462-4962-1424-9C714A20EBDB}"/>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786208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9B3C5E-795B-9C48-A84C-9073FF9994C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63A2E32-4EA7-C34B-67AE-D1662C5A25FA}"/>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4" name="Espace réservé du pied de page 3">
            <a:extLst>
              <a:ext uri="{FF2B5EF4-FFF2-40B4-BE49-F238E27FC236}">
                <a16:creationId xmlns:a16="http://schemas.microsoft.com/office/drawing/2014/main" id="{49CCA508-556B-50CA-89DE-5B891C9BDE6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5812672-9C28-0B0C-A1D2-B5B95471A8BB}"/>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2965961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C6E0A8E-F3D8-904A-7A74-116FB63DB1A6}"/>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3" name="Espace réservé du pied de page 2">
            <a:extLst>
              <a:ext uri="{FF2B5EF4-FFF2-40B4-BE49-F238E27FC236}">
                <a16:creationId xmlns:a16="http://schemas.microsoft.com/office/drawing/2014/main" id="{EA302D1E-B174-1B77-54A9-31B71240FEA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F63AAB6-D309-FD51-DB7D-A5F0C4048265}"/>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1887716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7EBFF4-35EA-DA68-E7D7-E215B38FF02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96C3381-51A8-C174-6298-365DD867A5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A8B7273-98D4-828F-2848-71ECDBA186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6944B8-F4A2-1D7B-0CFE-5CC570394FDD}"/>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BE3298F2-6639-FB25-FE9C-71E92EDA122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77FFEBD-BB77-97E3-BA0A-826DBFF924D5}"/>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1520360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A6EF73-63D1-7321-CB36-AD07DD39646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D11D65A-69A5-1087-BF01-97A30BFB2D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D0A4D04-73B4-291B-9D0D-C50A3DD5D7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C859A8B-3A8B-39C2-3022-D8B21CEA1F18}"/>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201DAE51-8FF2-A054-39D4-0467594B88C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30B8D8E-FD67-4881-A66A-1BB81B5163C5}"/>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157227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E75A5F-6663-91DA-A852-4786E6F5C02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F582E66-1515-17F9-4361-D346569D35E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1A3840C-721F-40B3-8992-9E88D3D33FAF}"/>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EF75751A-ADF5-0219-F8A3-DEB2428E8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55E0D1-470E-CFC5-4644-7B4D6E6767D0}"/>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74664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2EC1108-AFFA-17B6-EA7D-66732C9702A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A65E678-ED26-A2F3-084C-3260C189106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C908D1-A082-261B-C8EF-50ED47500B9E}"/>
              </a:ext>
            </a:extLst>
          </p:cNvPr>
          <p:cNvSpPr>
            <a:spLocks noGrp="1"/>
          </p:cNvSpPr>
          <p:nvPr>
            <p:ph type="dt" sz="half" idx="10"/>
          </p:nvPr>
        </p:nvSpPr>
        <p:spPr/>
        <p:txBody>
          <a:body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B01BE91E-A4D1-EEAF-9127-6CF3426D78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049EBC2-D48D-D5E3-B50C-257B977895F2}"/>
              </a:ext>
            </a:extLst>
          </p:cNvPr>
          <p:cNvSpPr>
            <a:spLocks noGrp="1"/>
          </p:cNvSpPr>
          <p:nvPr>
            <p:ph type="sldNum" sz="quarter" idx="12"/>
          </p:nvPr>
        </p:nvSpPr>
        <p:spPr/>
        <p:txBody>
          <a:bodyPr/>
          <a:lstStyle/>
          <a:p>
            <a:fld id="{CE7A0CCD-104B-BA4F-864B-0F741F164A96}" type="slidenum">
              <a:rPr lang="fr-FR" smtClean="0"/>
              <a:t>‹N°›</a:t>
            </a:fld>
            <a:endParaRPr lang="fr-FR"/>
          </a:p>
        </p:txBody>
      </p:sp>
    </p:spTree>
    <p:extLst>
      <p:ext uri="{BB962C8B-B14F-4D97-AF65-F5344CB8AC3E}">
        <p14:creationId xmlns:p14="http://schemas.microsoft.com/office/powerpoint/2010/main" val="689265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73AB143-E32C-60BF-8559-1595429981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4CB24B2-607B-4A97-56DB-2BE39AEB2B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6DF7022-19FC-8D39-40B1-A3F565D82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C83E52-A2D9-3649-9CE2-99225EB8DCEF}"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D1603EE8-A4C8-7116-14EF-DAD5375307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DCA3074-519A-4B23-051A-E69B874BF2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7A0CCD-104B-BA4F-864B-0F741F164A96}" type="slidenum">
              <a:rPr lang="fr-FR" smtClean="0"/>
              <a:t>‹N°›</a:t>
            </a:fld>
            <a:endParaRPr lang="fr-FR"/>
          </a:p>
        </p:txBody>
      </p:sp>
    </p:spTree>
    <p:extLst>
      <p:ext uri="{BB962C8B-B14F-4D97-AF65-F5344CB8AC3E}">
        <p14:creationId xmlns:p14="http://schemas.microsoft.com/office/powerpoint/2010/main" val="74592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ZpT02f8DQsM&amp;t=1972s" TargetMode="External"/><Relationship Id="rId2" Type="http://schemas.openxmlformats.org/officeDocument/2006/relationships/hyperlink" Target="https://www.dimensions-math.org/Dim_fr.htm" TargetMode="Externa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hyperlink" Target="http://www.circlepack.com/software.htm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fr.wikipedia.org/wiki/Mus%C3%A9e_Whipple_d%27histoire_des_sciences" TargetMode="External"/><Relationship Id="rId13" Type="http://schemas.openxmlformats.org/officeDocument/2006/relationships/hyperlink" Target="https://commons.wikimedia.org/wiki/File:Pedro_Nunes_April_2009-1a.jpg" TargetMode="External"/><Relationship Id="rId18" Type="http://schemas.openxmlformats.org/officeDocument/2006/relationships/hyperlink" Target="https://commons.wikimedia.org/wiki/File:Gemma_Frisius_terrestrial_globe_(4).jpg" TargetMode="External"/><Relationship Id="rId3" Type="http://schemas.openxmlformats.org/officeDocument/2006/relationships/hyperlink" Target="https://commons.wikimedia.org/wiki/File:G%C3%A9rard_Mercator.jpg" TargetMode="External"/><Relationship Id="rId21" Type="http://schemas.openxmlformats.org/officeDocument/2006/relationships/hyperlink" Target="https://mathematica.stackexchange.com/questions/210670/visualizing-the-riemanns-mapping-theorem" TargetMode="External"/><Relationship Id="rId7" Type="http://schemas.openxmlformats.org/officeDocument/2006/relationships/hyperlink" Target="https://commons.wikimedia.org/w/index.php?title=User:Solipsist&amp;action=edit&amp;redlink=1" TargetMode="External"/><Relationship Id="rId12" Type="http://schemas.openxmlformats.org/officeDocument/2006/relationships/hyperlink" Target="https://mcescher.com/gallery/mathematical/#iLightbox[gallery_image_1]/14" TargetMode="External"/><Relationship Id="rId17" Type="http://schemas.openxmlformats.org/officeDocument/2006/relationships/hyperlink" Target="http://catalogue.bnf.fr/ark:/12148/cb40734527p" TargetMode="External"/><Relationship Id="rId25" Type="http://schemas.openxmlformats.org/officeDocument/2006/relationships/hyperlink" Target="https://fr.wikipedia.org/wiki/Projection_Eckert_IV" TargetMode="External"/><Relationship Id="rId2" Type="http://schemas.openxmlformats.org/officeDocument/2006/relationships/notesSlide" Target="../notesSlides/notesSlide31.xml"/><Relationship Id="rId16" Type="http://schemas.openxmlformats.org/officeDocument/2006/relationships/hyperlink" Target="https://fr.m.wikipedia.org/wiki/Fichier:Reinerus_Frisius_Gemma,_by_Maarten_van_Heemskerck.jpg" TargetMode="External"/><Relationship Id="rId20" Type="http://schemas.openxmlformats.org/officeDocument/2006/relationships/hyperlink" Target="https://commons.wikimedia.org/wiki/File:Mercator_Atlas_1595_page_5_main_frontispiece.jpg" TargetMode="External"/><Relationship Id="rId1" Type="http://schemas.openxmlformats.org/officeDocument/2006/relationships/slideLayout" Target="../slideLayouts/slideLayout2.xml"/><Relationship Id="rId6" Type="http://schemas.openxmlformats.org/officeDocument/2006/relationships/hyperlink" Target="https://www.dimensions-math.org/Dim_fr.htm" TargetMode="External"/><Relationship Id="rId11" Type="http://schemas.openxmlformats.org/officeDocument/2006/relationships/hyperlink" Target="https://fr.m.wikipedia.org/wiki/Fichier:Guillaume_Brouscon._World_chart,_which_includes_America_and_a_large_Terra_Java_(Australia)._HM_46._PORTOLAN_ATLAS_and_NAUTICAL_ALMANAC._France,_1543.jpg" TargetMode="External"/><Relationship Id="rId24" Type="http://schemas.openxmlformats.org/officeDocument/2006/relationships/hyperlink" Target="https://fr.wikipedia.org/wiki/Projection_Equal_Earth" TargetMode="External"/><Relationship Id="rId5" Type="http://schemas.openxmlformats.org/officeDocument/2006/relationships/hyperlink" Target="https://commons.wikimedia.org/wiki/File:Stereographic_projection_SW.JPG" TargetMode="External"/><Relationship Id="rId15" Type="http://schemas.openxmlformats.org/officeDocument/2006/relationships/hyperlink" Target="https://en.wikipedia.org/wiki/en:Museum_Boijmans_Van_Beuningen" TargetMode="External"/><Relationship Id="rId23" Type="http://schemas.openxmlformats.org/officeDocument/2006/relationships/hyperlink" Target="https://planispherecarre.org/" TargetMode="External"/><Relationship Id="rId10" Type="http://schemas.openxmlformats.org/officeDocument/2006/relationships/hyperlink" Target="https://fr.wikipedia.org/wiki/Royaume-Uni" TargetMode="External"/><Relationship Id="rId19" Type="http://schemas.openxmlformats.org/officeDocument/2006/relationships/hyperlink" Target="https://commons.wikimedia.org/wiki/File:1595_Europa_Mercator.jpg" TargetMode="External"/><Relationship Id="rId4" Type="http://schemas.openxmlformats.org/officeDocument/2006/relationships/hyperlink" Target="https://commons.wikimedia.org/wiki/File:Mercator_projection_SW.jpg" TargetMode="External"/><Relationship Id="rId9" Type="http://schemas.openxmlformats.org/officeDocument/2006/relationships/hyperlink" Target="https://fr.wikipedia.org/wiki/Cambridge" TargetMode="External"/><Relationship Id="rId14" Type="http://schemas.openxmlformats.org/officeDocument/2006/relationships/hyperlink" Target="https://fr.m.wikipedia.org/wiki/Fichier:Mercator_1569.png" TargetMode="External"/><Relationship Id="rId22" Type="http://schemas.openxmlformats.org/officeDocument/2006/relationships/hyperlink" Target="http://www.circlepack.com/software.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FC2584-893F-78C8-9F24-F07436B18E57}"/>
              </a:ext>
            </a:extLst>
          </p:cNvPr>
          <p:cNvSpPr>
            <a:spLocks noGrp="1"/>
          </p:cNvSpPr>
          <p:nvPr>
            <p:ph type="ctrTitle"/>
          </p:nvPr>
        </p:nvSpPr>
        <p:spPr>
          <a:xfrm>
            <a:off x="1156010" y="657927"/>
            <a:ext cx="9144000" cy="1137425"/>
          </a:xfrm>
        </p:spPr>
        <p:txBody>
          <a:bodyPr>
            <a:normAutofit/>
          </a:bodyPr>
          <a:lstStyle/>
          <a:p>
            <a:r>
              <a:rPr lang="fr-FR" dirty="0"/>
              <a:t>Cartographie conforme</a:t>
            </a:r>
          </a:p>
        </p:txBody>
      </p:sp>
      <p:sp>
        <p:nvSpPr>
          <p:cNvPr id="4" name="ZoneTexte 3">
            <a:extLst>
              <a:ext uri="{FF2B5EF4-FFF2-40B4-BE49-F238E27FC236}">
                <a16:creationId xmlns:a16="http://schemas.microsoft.com/office/drawing/2014/main" id="{F8FC0478-3A23-270F-3ECF-8D0C2F204206}"/>
              </a:ext>
            </a:extLst>
          </p:cNvPr>
          <p:cNvSpPr txBox="1"/>
          <p:nvPr/>
        </p:nvSpPr>
        <p:spPr>
          <a:xfrm>
            <a:off x="1233630" y="2374758"/>
            <a:ext cx="3282175" cy="1938992"/>
          </a:xfrm>
          <a:prstGeom prst="rect">
            <a:avLst/>
          </a:prstGeom>
          <a:noFill/>
        </p:spPr>
        <p:txBody>
          <a:bodyPr wrap="square" rtlCol="0">
            <a:spAutoFit/>
          </a:bodyPr>
          <a:lstStyle/>
          <a:p>
            <a:r>
              <a:rPr lang="fr-FR" sz="6000" dirty="0">
                <a:latin typeface="+mj-lt"/>
              </a:rPr>
              <a:t>de Gérard Mercator</a:t>
            </a:r>
          </a:p>
        </p:txBody>
      </p:sp>
      <p:sp>
        <p:nvSpPr>
          <p:cNvPr id="5" name="ZoneTexte 4">
            <a:extLst>
              <a:ext uri="{FF2B5EF4-FFF2-40B4-BE49-F238E27FC236}">
                <a16:creationId xmlns:a16="http://schemas.microsoft.com/office/drawing/2014/main" id="{F068AE1A-26B6-89EF-2B96-54D489D54982}"/>
              </a:ext>
            </a:extLst>
          </p:cNvPr>
          <p:cNvSpPr txBox="1"/>
          <p:nvPr/>
        </p:nvSpPr>
        <p:spPr>
          <a:xfrm>
            <a:off x="1233630" y="4313750"/>
            <a:ext cx="5827173" cy="1938992"/>
          </a:xfrm>
          <a:prstGeom prst="rect">
            <a:avLst/>
          </a:prstGeom>
          <a:noFill/>
        </p:spPr>
        <p:txBody>
          <a:bodyPr wrap="none" rtlCol="0">
            <a:spAutoFit/>
          </a:bodyPr>
          <a:lstStyle/>
          <a:p>
            <a:r>
              <a:rPr lang="fr-FR" sz="6000" dirty="0">
                <a:latin typeface="+mj-lt"/>
              </a:rPr>
              <a:t>à la </a:t>
            </a:r>
          </a:p>
          <a:p>
            <a:r>
              <a:rPr lang="fr-FR" sz="6000" dirty="0">
                <a:latin typeface="+mj-lt"/>
              </a:rPr>
              <a:t>carte quinconciale</a:t>
            </a:r>
          </a:p>
        </p:txBody>
      </p:sp>
      <p:pic>
        <p:nvPicPr>
          <p:cNvPr id="6" name="Image 5">
            <a:extLst>
              <a:ext uri="{FF2B5EF4-FFF2-40B4-BE49-F238E27FC236}">
                <a16:creationId xmlns:a16="http://schemas.microsoft.com/office/drawing/2014/main" id="{0213E414-C7BA-7EB9-81EC-2F6145BBB1EA}"/>
              </a:ext>
            </a:extLst>
          </p:cNvPr>
          <p:cNvPicPr>
            <a:picLocks noChangeAspect="1"/>
          </p:cNvPicPr>
          <p:nvPr/>
        </p:nvPicPr>
        <p:blipFill>
          <a:blip r:embed="rId3"/>
          <a:stretch>
            <a:fillRect/>
          </a:stretch>
        </p:blipFill>
        <p:spPr>
          <a:xfrm>
            <a:off x="4615252" y="1866057"/>
            <a:ext cx="2371926" cy="3148193"/>
          </a:xfrm>
          <a:prstGeom prst="rect">
            <a:avLst/>
          </a:prstGeom>
        </p:spPr>
      </p:pic>
      <p:pic>
        <p:nvPicPr>
          <p:cNvPr id="8" name="Image 7">
            <a:extLst>
              <a:ext uri="{FF2B5EF4-FFF2-40B4-BE49-F238E27FC236}">
                <a16:creationId xmlns:a16="http://schemas.microsoft.com/office/drawing/2014/main" id="{68DBE18C-CA16-62EE-8006-392E4E010CA5}"/>
              </a:ext>
            </a:extLst>
          </p:cNvPr>
          <p:cNvPicPr>
            <a:picLocks noChangeAspect="1"/>
          </p:cNvPicPr>
          <p:nvPr/>
        </p:nvPicPr>
        <p:blipFill>
          <a:blip r:embed="rId4"/>
          <a:stretch>
            <a:fillRect/>
          </a:stretch>
        </p:blipFill>
        <p:spPr>
          <a:xfrm>
            <a:off x="7602333" y="2638270"/>
            <a:ext cx="3342406" cy="3342406"/>
          </a:xfrm>
          <a:prstGeom prst="rect">
            <a:avLst/>
          </a:prstGeom>
        </p:spPr>
      </p:pic>
    </p:spTree>
    <p:extLst>
      <p:ext uri="{BB962C8B-B14F-4D97-AF65-F5344CB8AC3E}">
        <p14:creationId xmlns:p14="http://schemas.microsoft.com/office/powerpoint/2010/main" val="3582893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511448-D76C-E02C-9C18-3D407AF78F2C}"/>
              </a:ext>
            </a:extLst>
          </p:cNvPr>
          <p:cNvSpPr>
            <a:spLocks noGrp="1"/>
          </p:cNvSpPr>
          <p:nvPr>
            <p:ph type="title"/>
          </p:nvPr>
        </p:nvSpPr>
        <p:spPr/>
        <p:txBody>
          <a:bodyPr/>
          <a:lstStyle/>
          <a:p>
            <a:r>
              <a:rPr lang="fr-FR" dirty="0"/>
              <a:t>Des cartes géographiques exactes ?</a:t>
            </a:r>
          </a:p>
        </p:txBody>
      </p:sp>
      <p:pic>
        <p:nvPicPr>
          <p:cNvPr id="5" name="Espace réservé du contenu 4">
            <a:extLst>
              <a:ext uri="{FF2B5EF4-FFF2-40B4-BE49-F238E27FC236}">
                <a16:creationId xmlns:a16="http://schemas.microsoft.com/office/drawing/2014/main" id="{21D01C7F-7E61-21E3-117F-E666D2567E79}"/>
              </a:ext>
            </a:extLst>
          </p:cNvPr>
          <p:cNvPicPr>
            <a:picLocks noGrp="1" noChangeAspect="1"/>
          </p:cNvPicPr>
          <p:nvPr>
            <p:ph idx="1"/>
          </p:nvPr>
        </p:nvPicPr>
        <p:blipFill>
          <a:blip r:embed="rId3"/>
          <a:stretch>
            <a:fillRect/>
          </a:stretch>
        </p:blipFill>
        <p:spPr>
          <a:xfrm>
            <a:off x="2832495" y="1825625"/>
            <a:ext cx="6528600" cy="4352400"/>
          </a:xfrm>
          <a:effectLst>
            <a:glow>
              <a:schemeClr val="accent1">
                <a:alpha val="41000"/>
              </a:schemeClr>
            </a:glow>
          </a:effectLst>
        </p:spPr>
      </p:pic>
    </p:spTree>
    <p:extLst>
      <p:ext uri="{BB962C8B-B14F-4D97-AF65-F5344CB8AC3E}">
        <p14:creationId xmlns:p14="http://schemas.microsoft.com/office/powerpoint/2010/main" val="237854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511448-D76C-E02C-9C18-3D407AF78F2C}"/>
              </a:ext>
            </a:extLst>
          </p:cNvPr>
          <p:cNvSpPr>
            <a:spLocks noGrp="1"/>
          </p:cNvSpPr>
          <p:nvPr>
            <p:ph type="title"/>
          </p:nvPr>
        </p:nvSpPr>
        <p:spPr/>
        <p:txBody>
          <a:bodyPr/>
          <a:lstStyle/>
          <a:p>
            <a:r>
              <a:rPr lang="fr-FR" dirty="0"/>
              <a:t>Des cartes géographiques exactes ? Impossible</a:t>
            </a:r>
          </a:p>
        </p:txBody>
      </p:sp>
      <p:pic>
        <p:nvPicPr>
          <p:cNvPr id="7" name="Espace réservé du contenu 6">
            <a:extLst>
              <a:ext uri="{FF2B5EF4-FFF2-40B4-BE49-F238E27FC236}">
                <a16:creationId xmlns:a16="http://schemas.microsoft.com/office/drawing/2014/main" id="{A6BC6915-1F18-576B-9990-3974E5E729CF}"/>
              </a:ext>
            </a:extLst>
          </p:cNvPr>
          <p:cNvPicPr>
            <a:picLocks noGrp="1" noChangeAspect="1"/>
          </p:cNvPicPr>
          <p:nvPr>
            <p:ph idx="1"/>
          </p:nvPr>
        </p:nvPicPr>
        <p:blipFill>
          <a:blip r:embed="rId3"/>
          <a:stretch>
            <a:fillRect/>
          </a:stretch>
        </p:blipFill>
        <p:spPr>
          <a:xfrm>
            <a:off x="2832496" y="1825625"/>
            <a:ext cx="6527007" cy="4351338"/>
          </a:xfrm>
        </p:spPr>
      </p:pic>
    </p:spTree>
    <p:extLst>
      <p:ext uri="{BB962C8B-B14F-4D97-AF65-F5344CB8AC3E}">
        <p14:creationId xmlns:p14="http://schemas.microsoft.com/office/powerpoint/2010/main" val="2219535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BAA7E9-7D00-8727-832C-C6790BEAD0AE}"/>
              </a:ext>
            </a:extLst>
          </p:cNvPr>
          <p:cNvSpPr>
            <a:spLocks noGrp="1"/>
          </p:cNvSpPr>
          <p:nvPr>
            <p:ph type="title"/>
          </p:nvPr>
        </p:nvSpPr>
        <p:spPr>
          <a:xfrm>
            <a:off x="1150433" y="365125"/>
            <a:ext cx="10515600" cy="450849"/>
          </a:xfrm>
        </p:spPr>
        <p:txBody>
          <a:bodyPr>
            <a:normAutofit fontScale="90000"/>
          </a:bodyPr>
          <a:lstStyle/>
          <a:p>
            <a:r>
              <a:rPr lang="fr-FR" sz="2800" dirty="0"/>
              <a:t>Deux </a:t>
            </a:r>
            <a:r>
              <a:rPr lang="fr-FR" sz="2800" i="1" dirty="0">
                <a:latin typeface="+mn-lt"/>
              </a:rPr>
              <a:t>planisphères</a:t>
            </a:r>
            <a:r>
              <a:rPr lang="fr-FR" sz="2800" dirty="0"/>
              <a:t> très différents</a:t>
            </a:r>
          </a:p>
        </p:txBody>
      </p:sp>
      <p:pic>
        <p:nvPicPr>
          <p:cNvPr id="5" name="Espace réservé du contenu 4">
            <a:extLst>
              <a:ext uri="{FF2B5EF4-FFF2-40B4-BE49-F238E27FC236}">
                <a16:creationId xmlns:a16="http://schemas.microsoft.com/office/drawing/2014/main" id="{7F0232ED-0EB6-4373-12FA-954FF2930C8E}"/>
              </a:ext>
            </a:extLst>
          </p:cNvPr>
          <p:cNvPicPr>
            <a:picLocks noGrp="1" noChangeAspect="1"/>
          </p:cNvPicPr>
          <p:nvPr>
            <p:ph idx="1"/>
          </p:nvPr>
        </p:nvPicPr>
        <p:blipFill>
          <a:blip r:embed="rId3"/>
          <a:stretch>
            <a:fillRect/>
          </a:stretch>
        </p:blipFill>
        <p:spPr>
          <a:xfrm>
            <a:off x="1239636" y="977010"/>
            <a:ext cx="3778405" cy="3778405"/>
          </a:xfrm>
        </p:spPr>
      </p:pic>
      <p:pic>
        <p:nvPicPr>
          <p:cNvPr id="7" name="Image 6">
            <a:extLst>
              <a:ext uri="{FF2B5EF4-FFF2-40B4-BE49-F238E27FC236}">
                <a16:creationId xmlns:a16="http://schemas.microsoft.com/office/drawing/2014/main" id="{C5250762-C7E8-B69A-0A1C-2D11A728EAC0}"/>
              </a:ext>
            </a:extLst>
          </p:cNvPr>
          <p:cNvPicPr>
            <a:picLocks noChangeAspect="1"/>
          </p:cNvPicPr>
          <p:nvPr/>
        </p:nvPicPr>
        <p:blipFill>
          <a:blip r:embed="rId4"/>
          <a:stretch>
            <a:fillRect/>
          </a:stretch>
        </p:blipFill>
        <p:spPr>
          <a:xfrm>
            <a:off x="6939776" y="977010"/>
            <a:ext cx="3778405" cy="3778405"/>
          </a:xfrm>
          <a:prstGeom prst="rect">
            <a:avLst/>
          </a:prstGeom>
        </p:spPr>
      </p:pic>
      <p:sp>
        <p:nvSpPr>
          <p:cNvPr id="8" name="ZoneTexte 7">
            <a:extLst>
              <a:ext uri="{FF2B5EF4-FFF2-40B4-BE49-F238E27FC236}">
                <a16:creationId xmlns:a16="http://schemas.microsoft.com/office/drawing/2014/main" id="{36DF64E6-79D4-91ED-B013-3F689C292D97}"/>
              </a:ext>
            </a:extLst>
          </p:cNvPr>
          <p:cNvSpPr txBox="1"/>
          <p:nvPr/>
        </p:nvSpPr>
        <p:spPr>
          <a:xfrm>
            <a:off x="1159725" y="5040355"/>
            <a:ext cx="6902659" cy="369332"/>
          </a:xfrm>
          <a:prstGeom prst="rect">
            <a:avLst/>
          </a:prstGeom>
          <a:noFill/>
        </p:spPr>
        <p:txBody>
          <a:bodyPr wrap="none" rtlCol="0">
            <a:spAutoFit/>
          </a:bodyPr>
          <a:lstStyle/>
          <a:p>
            <a:r>
              <a:rPr lang="fr-FR" dirty="0">
                <a:latin typeface="+mj-lt"/>
              </a:rPr>
              <a:t>Reconnaissez-vous les méridiens ? Les parallèles ? Les fuseaux horaires ?</a:t>
            </a:r>
          </a:p>
        </p:txBody>
      </p:sp>
    </p:spTree>
    <p:extLst>
      <p:ext uri="{BB962C8B-B14F-4D97-AF65-F5344CB8AC3E}">
        <p14:creationId xmlns:p14="http://schemas.microsoft.com/office/powerpoint/2010/main" val="1581496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BAA7E9-7D00-8727-832C-C6790BEAD0AE}"/>
              </a:ext>
            </a:extLst>
          </p:cNvPr>
          <p:cNvSpPr>
            <a:spLocks noGrp="1"/>
          </p:cNvSpPr>
          <p:nvPr>
            <p:ph type="title"/>
          </p:nvPr>
        </p:nvSpPr>
        <p:spPr>
          <a:xfrm>
            <a:off x="1150433" y="365125"/>
            <a:ext cx="10515600" cy="450849"/>
          </a:xfrm>
        </p:spPr>
        <p:txBody>
          <a:bodyPr>
            <a:normAutofit fontScale="90000"/>
          </a:bodyPr>
          <a:lstStyle/>
          <a:p>
            <a:r>
              <a:rPr lang="fr-FR" sz="2800" dirty="0"/>
              <a:t>Deux </a:t>
            </a:r>
            <a:r>
              <a:rPr lang="fr-FR" sz="2800" i="1" dirty="0">
                <a:latin typeface="+mn-lt"/>
              </a:rPr>
              <a:t>planisphères</a:t>
            </a:r>
            <a:r>
              <a:rPr lang="fr-FR" sz="2800" dirty="0"/>
              <a:t> très différents</a:t>
            </a:r>
          </a:p>
        </p:txBody>
      </p:sp>
      <p:pic>
        <p:nvPicPr>
          <p:cNvPr id="5" name="Espace réservé du contenu 4">
            <a:extLst>
              <a:ext uri="{FF2B5EF4-FFF2-40B4-BE49-F238E27FC236}">
                <a16:creationId xmlns:a16="http://schemas.microsoft.com/office/drawing/2014/main" id="{7F0232ED-0EB6-4373-12FA-954FF2930C8E}"/>
              </a:ext>
            </a:extLst>
          </p:cNvPr>
          <p:cNvPicPr>
            <a:picLocks noGrp="1" noChangeAspect="1"/>
          </p:cNvPicPr>
          <p:nvPr>
            <p:ph idx="1"/>
          </p:nvPr>
        </p:nvPicPr>
        <p:blipFill>
          <a:blip r:embed="rId3"/>
          <a:stretch>
            <a:fillRect/>
          </a:stretch>
        </p:blipFill>
        <p:spPr>
          <a:xfrm>
            <a:off x="1239636" y="977010"/>
            <a:ext cx="3778405" cy="3778405"/>
          </a:xfrm>
        </p:spPr>
      </p:pic>
      <p:pic>
        <p:nvPicPr>
          <p:cNvPr id="7" name="Image 6">
            <a:extLst>
              <a:ext uri="{FF2B5EF4-FFF2-40B4-BE49-F238E27FC236}">
                <a16:creationId xmlns:a16="http://schemas.microsoft.com/office/drawing/2014/main" id="{C5250762-C7E8-B69A-0A1C-2D11A728EAC0}"/>
              </a:ext>
            </a:extLst>
          </p:cNvPr>
          <p:cNvPicPr>
            <a:picLocks noChangeAspect="1"/>
          </p:cNvPicPr>
          <p:nvPr/>
        </p:nvPicPr>
        <p:blipFill>
          <a:blip r:embed="rId4"/>
          <a:stretch>
            <a:fillRect/>
          </a:stretch>
        </p:blipFill>
        <p:spPr>
          <a:xfrm>
            <a:off x="6939776" y="977010"/>
            <a:ext cx="3778405" cy="3778405"/>
          </a:xfrm>
          <a:prstGeom prst="rect">
            <a:avLst/>
          </a:prstGeom>
        </p:spPr>
      </p:pic>
      <p:sp>
        <p:nvSpPr>
          <p:cNvPr id="8" name="ZoneTexte 7">
            <a:extLst>
              <a:ext uri="{FF2B5EF4-FFF2-40B4-BE49-F238E27FC236}">
                <a16:creationId xmlns:a16="http://schemas.microsoft.com/office/drawing/2014/main" id="{36DF64E6-79D4-91ED-B013-3F689C292D97}"/>
              </a:ext>
            </a:extLst>
          </p:cNvPr>
          <p:cNvSpPr txBox="1"/>
          <p:nvPr/>
        </p:nvSpPr>
        <p:spPr>
          <a:xfrm>
            <a:off x="1159725" y="5040355"/>
            <a:ext cx="6724341" cy="369332"/>
          </a:xfrm>
          <a:prstGeom prst="rect">
            <a:avLst/>
          </a:prstGeom>
          <a:noFill/>
        </p:spPr>
        <p:txBody>
          <a:bodyPr wrap="none" rtlCol="0">
            <a:spAutoFit/>
          </a:bodyPr>
          <a:lstStyle/>
          <a:p>
            <a:r>
              <a:rPr lang="fr-FR" dirty="0">
                <a:latin typeface="+mj-lt"/>
              </a:rPr>
              <a:t>Sur les deux, le Groenland est aisément reconnaissable : même forme.</a:t>
            </a:r>
          </a:p>
        </p:txBody>
      </p:sp>
    </p:spTree>
    <p:extLst>
      <p:ext uri="{BB962C8B-B14F-4D97-AF65-F5344CB8AC3E}">
        <p14:creationId xmlns:p14="http://schemas.microsoft.com/office/powerpoint/2010/main" val="1013297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BAA7E9-7D00-8727-832C-C6790BEAD0AE}"/>
              </a:ext>
            </a:extLst>
          </p:cNvPr>
          <p:cNvSpPr>
            <a:spLocks noGrp="1"/>
          </p:cNvSpPr>
          <p:nvPr>
            <p:ph type="title"/>
          </p:nvPr>
        </p:nvSpPr>
        <p:spPr>
          <a:xfrm>
            <a:off x="1150433" y="365125"/>
            <a:ext cx="10515600" cy="450849"/>
          </a:xfrm>
        </p:spPr>
        <p:txBody>
          <a:bodyPr>
            <a:normAutofit fontScale="90000"/>
          </a:bodyPr>
          <a:lstStyle/>
          <a:p>
            <a:r>
              <a:rPr lang="fr-FR" sz="2800" dirty="0"/>
              <a:t>Deux planisphères très différents</a:t>
            </a:r>
          </a:p>
        </p:txBody>
      </p:sp>
      <p:pic>
        <p:nvPicPr>
          <p:cNvPr id="5" name="Espace réservé du contenu 4">
            <a:extLst>
              <a:ext uri="{FF2B5EF4-FFF2-40B4-BE49-F238E27FC236}">
                <a16:creationId xmlns:a16="http://schemas.microsoft.com/office/drawing/2014/main" id="{7F0232ED-0EB6-4373-12FA-954FF2930C8E}"/>
              </a:ext>
            </a:extLst>
          </p:cNvPr>
          <p:cNvPicPr>
            <a:picLocks noGrp="1" noChangeAspect="1"/>
          </p:cNvPicPr>
          <p:nvPr>
            <p:ph idx="1"/>
          </p:nvPr>
        </p:nvPicPr>
        <p:blipFill>
          <a:blip r:embed="rId3"/>
          <a:stretch>
            <a:fillRect/>
          </a:stretch>
        </p:blipFill>
        <p:spPr>
          <a:xfrm>
            <a:off x="1239636" y="977010"/>
            <a:ext cx="3778405" cy="3778405"/>
          </a:xfrm>
        </p:spPr>
      </p:pic>
      <p:pic>
        <p:nvPicPr>
          <p:cNvPr id="7" name="Image 6">
            <a:extLst>
              <a:ext uri="{FF2B5EF4-FFF2-40B4-BE49-F238E27FC236}">
                <a16:creationId xmlns:a16="http://schemas.microsoft.com/office/drawing/2014/main" id="{C5250762-C7E8-B69A-0A1C-2D11A728EAC0}"/>
              </a:ext>
            </a:extLst>
          </p:cNvPr>
          <p:cNvPicPr>
            <a:picLocks noChangeAspect="1"/>
          </p:cNvPicPr>
          <p:nvPr/>
        </p:nvPicPr>
        <p:blipFill>
          <a:blip r:embed="rId4"/>
          <a:stretch>
            <a:fillRect/>
          </a:stretch>
        </p:blipFill>
        <p:spPr>
          <a:xfrm>
            <a:off x="6939776" y="977010"/>
            <a:ext cx="3778405" cy="3778405"/>
          </a:xfrm>
          <a:prstGeom prst="rect">
            <a:avLst/>
          </a:prstGeom>
        </p:spPr>
      </p:pic>
      <p:sp>
        <p:nvSpPr>
          <p:cNvPr id="8" name="ZoneTexte 7">
            <a:extLst>
              <a:ext uri="{FF2B5EF4-FFF2-40B4-BE49-F238E27FC236}">
                <a16:creationId xmlns:a16="http://schemas.microsoft.com/office/drawing/2014/main" id="{36DF64E6-79D4-91ED-B013-3F689C292D97}"/>
              </a:ext>
            </a:extLst>
          </p:cNvPr>
          <p:cNvSpPr txBox="1"/>
          <p:nvPr/>
        </p:nvSpPr>
        <p:spPr>
          <a:xfrm>
            <a:off x="1159725" y="5040355"/>
            <a:ext cx="6724341" cy="369332"/>
          </a:xfrm>
          <a:prstGeom prst="rect">
            <a:avLst/>
          </a:prstGeom>
          <a:noFill/>
        </p:spPr>
        <p:txBody>
          <a:bodyPr wrap="none" rtlCol="0">
            <a:spAutoFit/>
          </a:bodyPr>
          <a:lstStyle/>
          <a:p>
            <a:r>
              <a:rPr lang="fr-FR" dirty="0">
                <a:latin typeface="+mj-lt"/>
              </a:rPr>
              <a:t>Sur les deux, le Groenland est aisément reconnaissable : même forme</a:t>
            </a:r>
          </a:p>
        </p:txBody>
      </p:sp>
      <p:sp>
        <p:nvSpPr>
          <p:cNvPr id="9" name="ZoneTexte 8">
            <a:extLst>
              <a:ext uri="{FF2B5EF4-FFF2-40B4-BE49-F238E27FC236}">
                <a16:creationId xmlns:a16="http://schemas.microsoft.com/office/drawing/2014/main" id="{8F783C28-6D72-00D6-9AC9-6D70B477B570}"/>
              </a:ext>
            </a:extLst>
          </p:cNvPr>
          <p:cNvSpPr txBox="1"/>
          <p:nvPr/>
        </p:nvSpPr>
        <p:spPr>
          <a:xfrm>
            <a:off x="1148576" y="5519860"/>
            <a:ext cx="6659387" cy="1015663"/>
          </a:xfrm>
          <a:prstGeom prst="rect">
            <a:avLst/>
          </a:prstGeom>
          <a:noFill/>
        </p:spPr>
        <p:txBody>
          <a:bodyPr wrap="none" rtlCol="0">
            <a:spAutoFit/>
          </a:bodyPr>
          <a:lstStyle/>
          <a:p>
            <a:r>
              <a:rPr lang="fr-FR" dirty="0">
                <a:latin typeface="+mj-lt"/>
              </a:rPr>
              <a:t>Les deux cartes géographiques sont </a:t>
            </a:r>
            <a:r>
              <a:rPr lang="fr-FR" sz="2400" b="1" dirty="0">
                <a:latin typeface="+mj-lt"/>
              </a:rPr>
              <a:t>conformes</a:t>
            </a:r>
            <a:r>
              <a:rPr lang="fr-FR" dirty="0">
                <a:latin typeface="+mj-lt"/>
              </a:rPr>
              <a:t> :</a:t>
            </a:r>
          </a:p>
          <a:p>
            <a:r>
              <a:rPr lang="fr-FR" dirty="0">
                <a:latin typeface="+mj-lt"/>
              </a:rPr>
              <a:t>- à petite échelle, rotations, agrandissements et réductions seulement,</a:t>
            </a:r>
          </a:p>
          <a:p>
            <a:r>
              <a:rPr lang="fr-FR" dirty="0">
                <a:latin typeface="+mj-lt"/>
              </a:rPr>
              <a:t>- de façon équivalente, les angles sont préservés.</a:t>
            </a:r>
          </a:p>
        </p:txBody>
      </p:sp>
    </p:spTree>
    <p:extLst>
      <p:ext uri="{BB962C8B-B14F-4D97-AF65-F5344CB8AC3E}">
        <p14:creationId xmlns:p14="http://schemas.microsoft.com/office/powerpoint/2010/main" val="3144676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imensions.mp4">
            <a:hlinkClick r:id="" action="ppaction://media"/>
            <a:extLst>
              <a:ext uri="{FF2B5EF4-FFF2-40B4-BE49-F238E27FC236}">
                <a16:creationId xmlns:a16="http://schemas.microsoft.com/office/drawing/2014/main" id="{0E8923B6-B43E-7207-300E-C343682882B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381000"/>
            <a:ext cx="8128000" cy="6096000"/>
          </a:xfrm>
          <a:prstGeom prst="rect">
            <a:avLst/>
          </a:prstGeom>
        </p:spPr>
      </p:pic>
      <p:sp>
        <p:nvSpPr>
          <p:cNvPr id="2" name="ZoneTexte 1">
            <a:extLst>
              <a:ext uri="{FF2B5EF4-FFF2-40B4-BE49-F238E27FC236}">
                <a16:creationId xmlns:a16="http://schemas.microsoft.com/office/drawing/2014/main" id="{A45B5A3F-EC2D-F689-DBA2-68225ACD081C}"/>
              </a:ext>
            </a:extLst>
          </p:cNvPr>
          <p:cNvSpPr txBox="1"/>
          <p:nvPr/>
        </p:nvSpPr>
        <p:spPr>
          <a:xfrm>
            <a:off x="10414000" y="1981200"/>
            <a:ext cx="1634615" cy="1569660"/>
          </a:xfrm>
          <a:prstGeom prst="rect">
            <a:avLst/>
          </a:prstGeom>
          <a:noFill/>
        </p:spPr>
        <p:txBody>
          <a:bodyPr wrap="none" rtlCol="0">
            <a:spAutoFit/>
          </a:bodyPr>
          <a:lstStyle/>
          <a:p>
            <a:r>
              <a:rPr lang="fr-FR" sz="1600" dirty="0"/>
              <a:t>Aurélien Alvarez, </a:t>
            </a:r>
          </a:p>
          <a:p>
            <a:r>
              <a:rPr lang="fr-FR" sz="1600" dirty="0"/>
              <a:t>Etienne </a:t>
            </a:r>
            <a:r>
              <a:rPr lang="fr-FR" sz="1600" dirty="0" err="1"/>
              <a:t>Ghys</a:t>
            </a:r>
            <a:r>
              <a:rPr lang="fr-FR" sz="1600" dirty="0"/>
              <a:t> </a:t>
            </a:r>
          </a:p>
          <a:p>
            <a:r>
              <a:rPr lang="fr-FR" sz="1600" dirty="0"/>
              <a:t>et </a:t>
            </a:r>
          </a:p>
          <a:p>
            <a:r>
              <a:rPr lang="fr-FR" sz="1600" dirty="0"/>
              <a:t>Jos </a:t>
            </a:r>
            <a:r>
              <a:rPr lang="fr-FR" sz="1600" dirty="0" err="1"/>
              <a:t>Leys</a:t>
            </a:r>
            <a:r>
              <a:rPr lang="fr-FR" sz="1600" dirty="0"/>
              <a:t> </a:t>
            </a:r>
          </a:p>
          <a:p>
            <a:endParaRPr lang="fr-FR" sz="1600" dirty="0"/>
          </a:p>
          <a:p>
            <a:r>
              <a:rPr lang="fr-FR" sz="1600" i="1" dirty="0"/>
              <a:t>Dimensions</a:t>
            </a:r>
          </a:p>
        </p:txBody>
      </p:sp>
    </p:spTree>
    <p:extLst>
      <p:ext uri="{BB962C8B-B14F-4D97-AF65-F5344CB8AC3E}">
        <p14:creationId xmlns:p14="http://schemas.microsoft.com/office/powerpoint/2010/main" val="266511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5A4FD-D3FA-65A2-ED4A-DC24DE182AFF}"/>
              </a:ext>
            </a:extLst>
          </p:cNvPr>
          <p:cNvSpPr>
            <a:spLocks noGrp="1"/>
          </p:cNvSpPr>
          <p:nvPr>
            <p:ph type="title"/>
          </p:nvPr>
        </p:nvSpPr>
        <p:spPr/>
        <p:txBody>
          <a:bodyPr/>
          <a:lstStyle/>
          <a:p>
            <a:r>
              <a:rPr lang="fr-FR" dirty="0"/>
              <a:t>L’astrolabe</a:t>
            </a:r>
          </a:p>
        </p:txBody>
      </p:sp>
      <p:pic>
        <p:nvPicPr>
          <p:cNvPr id="5" name="Espace réservé du contenu 4">
            <a:extLst>
              <a:ext uri="{FF2B5EF4-FFF2-40B4-BE49-F238E27FC236}">
                <a16:creationId xmlns:a16="http://schemas.microsoft.com/office/drawing/2014/main" id="{35DCA9AD-C192-C111-CB81-66EC181ECE8F}"/>
              </a:ext>
            </a:extLst>
          </p:cNvPr>
          <p:cNvPicPr>
            <a:picLocks noGrp="1" noChangeAspect="1"/>
          </p:cNvPicPr>
          <p:nvPr>
            <p:ph idx="1"/>
          </p:nvPr>
        </p:nvPicPr>
        <p:blipFill>
          <a:blip r:embed="rId3"/>
          <a:stretch>
            <a:fillRect/>
          </a:stretch>
        </p:blipFill>
        <p:spPr>
          <a:xfrm>
            <a:off x="4698999" y="483176"/>
            <a:ext cx="6477001" cy="5917623"/>
          </a:xfrm>
        </p:spPr>
      </p:pic>
      <p:sp>
        <p:nvSpPr>
          <p:cNvPr id="6" name="ZoneTexte 5">
            <a:extLst>
              <a:ext uri="{FF2B5EF4-FFF2-40B4-BE49-F238E27FC236}">
                <a16:creationId xmlns:a16="http://schemas.microsoft.com/office/drawing/2014/main" id="{06FDED99-BC25-8924-10E3-5A89047CCAB8}"/>
              </a:ext>
            </a:extLst>
          </p:cNvPr>
          <p:cNvSpPr txBox="1"/>
          <p:nvPr/>
        </p:nvSpPr>
        <p:spPr>
          <a:xfrm>
            <a:off x="838200" y="2070100"/>
            <a:ext cx="3581400" cy="3970318"/>
          </a:xfrm>
          <a:prstGeom prst="rect">
            <a:avLst/>
          </a:prstGeom>
          <a:noFill/>
        </p:spPr>
        <p:txBody>
          <a:bodyPr wrap="square" rtlCol="0">
            <a:spAutoFit/>
          </a:bodyPr>
          <a:lstStyle/>
          <a:p>
            <a:r>
              <a:rPr lang="fr-FR" sz="2800" dirty="0">
                <a:latin typeface="+mj-lt"/>
              </a:rPr>
              <a:t>Il cache une projection stéréographique : les deux familles de cercles non concentriques sont les projections stéréographiques</a:t>
            </a:r>
          </a:p>
          <a:p>
            <a:r>
              <a:rPr lang="fr-FR" sz="2800" dirty="0">
                <a:latin typeface="+mj-lt"/>
              </a:rPr>
              <a:t>des méridiens et des parallèles de la </a:t>
            </a:r>
            <a:r>
              <a:rPr lang="fr-FR" sz="2800" dirty="0"/>
              <a:t>voûte céleste</a:t>
            </a:r>
            <a:r>
              <a:rPr lang="fr-FR" sz="2800" dirty="0">
                <a:latin typeface="+mj-lt"/>
              </a:rPr>
              <a:t>.</a:t>
            </a:r>
          </a:p>
        </p:txBody>
      </p:sp>
    </p:spTree>
    <p:extLst>
      <p:ext uri="{BB962C8B-B14F-4D97-AF65-F5344CB8AC3E}">
        <p14:creationId xmlns:p14="http://schemas.microsoft.com/office/powerpoint/2010/main" val="87795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5A4FD-D3FA-65A2-ED4A-DC24DE182AFF}"/>
              </a:ext>
            </a:extLst>
          </p:cNvPr>
          <p:cNvSpPr>
            <a:spLocks noGrp="1"/>
          </p:cNvSpPr>
          <p:nvPr>
            <p:ph type="title"/>
          </p:nvPr>
        </p:nvSpPr>
        <p:spPr/>
        <p:txBody>
          <a:bodyPr/>
          <a:lstStyle/>
          <a:p>
            <a:r>
              <a:rPr lang="fr-FR" dirty="0"/>
              <a:t>L’astrolabe</a:t>
            </a:r>
          </a:p>
        </p:txBody>
      </p:sp>
      <p:sp>
        <p:nvSpPr>
          <p:cNvPr id="6" name="ZoneTexte 5">
            <a:extLst>
              <a:ext uri="{FF2B5EF4-FFF2-40B4-BE49-F238E27FC236}">
                <a16:creationId xmlns:a16="http://schemas.microsoft.com/office/drawing/2014/main" id="{06FDED99-BC25-8924-10E3-5A89047CCAB8}"/>
              </a:ext>
            </a:extLst>
          </p:cNvPr>
          <p:cNvSpPr txBox="1"/>
          <p:nvPr/>
        </p:nvSpPr>
        <p:spPr>
          <a:xfrm>
            <a:off x="838200" y="2070100"/>
            <a:ext cx="3581400" cy="3970318"/>
          </a:xfrm>
          <a:prstGeom prst="rect">
            <a:avLst/>
          </a:prstGeom>
          <a:noFill/>
        </p:spPr>
        <p:txBody>
          <a:bodyPr wrap="square" rtlCol="0">
            <a:spAutoFit/>
          </a:bodyPr>
          <a:lstStyle/>
          <a:p>
            <a:r>
              <a:rPr lang="fr-FR" sz="2800" dirty="0">
                <a:latin typeface="+mj-lt"/>
              </a:rPr>
              <a:t>Il cache une projection stéréographique : les deux familles de cercles non concentriques sont les projections stéréographiques</a:t>
            </a:r>
          </a:p>
          <a:p>
            <a:r>
              <a:rPr lang="fr-FR" sz="2800" dirty="0">
                <a:latin typeface="+mj-lt"/>
              </a:rPr>
              <a:t>des méridiens et des parallèles de la </a:t>
            </a:r>
            <a:r>
              <a:rPr lang="fr-FR" sz="2800" dirty="0"/>
              <a:t>voûte céleste</a:t>
            </a:r>
            <a:r>
              <a:rPr lang="fr-FR" sz="2800" dirty="0">
                <a:latin typeface="+mj-lt"/>
              </a:rPr>
              <a:t>.</a:t>
            </a:r>
          </a:p>
        </p:txBody>
      </p:sp>
      <p:pic>
        <p:nvPicPr>
          <p:cNvPr id="8" name="Espace réservé du contenu 7">
            <a:extLst>
              <a:ext uri="{FF2B5EF4-FFF2-40B4-BE49-F238E27FC236}">
                <a16:creationId xmlns:a16="http://schemas.microsoft.com/office/drawing/2014/main" id="{98E26B1E-1CD3-EF3E-350F-C8F5D1F357A8}"/>
              </a:ext>
            </a:extLst>
          </p:cNvPr>
          <p:cNvPicPr>
            <a:picLocks noGrp="1" noChangeAspect="1"/>
          </p:cNvPicPr>
          <p:nvPr>
            <p:ph idx="1"/>
          </p:nvPr>
        </p:nvPicPr>
        <p:blipFill>
          <a:blip r:embed="rId3"/>
          <a:stretch>
            <a:fillRect/>
          </a:stretch>
        </p:blipFill>
        <p:spPr>
          <a:xfrm>
            <a:off x="5292169" y="608481"/>
            <a:ext cx="5500522" cy="5431937"/>
          </a:xfrm>
        </p:spPr>
      </p:pic>
    </p:spTree>
    <p:extLst>
      <p:ext uri="{BB962C8B-B14F-4D97-AF65-F5344CB8AC3E}">
        <p14:creationId xmlns:p14="http://schemas.microsoft.com/office/powerpoint/2010/main" val="3887789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5A4FD-D3FA-65A2-ED4A-DC24DE182AFF}"/>
              </a:ext>
            </a:extLst>
          </p:cNvPr>
          <p:cNvSpPr>
            <a:spLocks noGrp="1"/>
          </p:cNvSpPr>
          <p:nvPr>
            <p:ph type="title"/>
          </p:nvPr>
        </p:nvSpPr>
        <p:spPr>
          <a:xfrm>
            <a:off x="838200" y="365125"/>
            <a:ext cx="3262745" cy="1325563"/>
          </a:xfrm>
        </p:spPr>
        <p:txBody>
          <a:bodyPr/>
          <a:lstStyle/>
          <a:p>
            <a:r>
              <a:rPr lang="fr-FR" dirty="0"/>
              <a:t>Des questions ?</a:t>
            </a:r>
          </a:p>
        </p:txBody>
      </p:sp>
      <p:pic>
        <p:nvPicPr>
          <p:cNvPr id="5" name="Espace réservé du contenu 4">
            <a:extLst>
              <a:ext uri="{FF2B5EF4-FFF2-40B4-BE49-F238E27FC236}">
                <a16:creationId xmlns:a16="http://schemas.microsoft.com/office/drawing/2014/main" id="{35DCA9AD-C192-C111-CB81-66EC181ECE8F}"/>
              </a:ext>
            </a:extLst>
          </p:cNvPr>
          <p:cNvPicPr>
            <a:picLocks noGrp="1" noChangeAspect="1"/>
          </p:cNvPicPr>
          <p:nvPr>
            <p:ph idx="1"/>
          </p:nvPr>
        </p:nvPicPr>
        <p:blipFill>
          <a:blip r:embed="rId3"/>
          <a:stretch>
            <a:fillRect/>
          </a:stretch>
        </p:blipFill>
        <p:spPr>
          <a:xfrm>
            <a:off x="4698999" y="483176"/>
            <a:ext cx="6477001" cy="5917623"/>
          </a:xfrm>
        </p:spPr>
      </p:pic>
    </p:spTree>
    <p:extLst>
      <p:ext uri="{BB962C8B-B14F-4D97-AF65-F5344CB8AC3E}">
        <p14:creationId xmlns:p14="http://schemas.microsoft.com/office/powerpoint/2010/main" val="749468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E64AA5-C409-DE7B-A0CE-99B19E3D6DFA}"/>
              </a:ext>
            </a:extLst>
          </p:cNvPr>
          <p:cNvSpPr>
            <a:spLocks noGrp="1"/>
          </p:cNvSpPr>
          <p:nvPr>
            <p:ph type="title"/>
          </p:nvPr>
        </p:nvSpPr>
        <p:spPr>
          <a:xfrm>
            <a:off x="610793" y="1486927"/>
            <a:ext cx="2980765" cy="3884146"/>
          </a:xfrm>
        </p:spPr>
        <p:txBody>
          <a:bodyPr>
            <a:normAutofit/>
          </a:bodyPr>
          <a:lstStyle/>
          <a:p>
            <a:r>
              <a:rPr lang="fr-FR" sz="2800" dirty="0"/>
              <a:t>Sur son </a:t>
            </a:r>
            <a:r>
              <a:rPr lang="fr-FR" sz="2800" i="1" dirty="0">
                <a:latin typeface="+mn-lt"/>
              </a:rPr>
              <a:t>portulan</a:t>
            </a:r>
            <a:r>
              <a:rPr lang="fr-FR" sz="2800" dirty="0"/>
              <a:t> de 1543, Guillaume </a:t>
            </a:r>
            <a:r>
              <a:rPr lang="fr-FR" sz="2800" dirty="0" err="1"/>
              <a:t>Brouscon</a:t>
            </a:r>
            <a:r>
              <a:rPr lang="fr-FR" sz="2800" dirty="0"/>
              <a:t> a ajouté de nombreuses lignes rouges.</a:t>
            </a:r>
            <a:br>
              <a:rPr lang="fr-FR" sz="2800" dirty="0"/>
            </a:br>
            <a:br>
              <a:rPr lang="fr-FR" sz="2800" dirty="0"/>
            </a:br>
            <a:r>
              <a:rPr lang="fr-FR" sz="2800" dirty="0"/>
              <a:t>De quoi s’agit-il ?</a:t>
            </a:r>
          </a:p>
        </p:txBody>
      </p:sp>
      <p:pic>
        <p:nvPicPr>
          <p:cNvPr id="5" name="Image 4">
            <a:extLst>
              <a:ext uri="{FF2B5EF4-FFF2-40B4-BE49-F238E27FC236}">
                <a16:creationId xmlns:a16="http://schemas.microsoft.com/office/drawing/2014/main" id="{06381B7B-43E5-616E-3AEA-28819D4BA3D4}"/>
              </a:ext>
            </a:extLst>
          </p:cNvPr>
          <p:cNvPicPr>
            <a:picLocks noChangeAspect="1"/>
          </p:cNvPicPr>
          <p:nvPr/>
        </p:nvPicPr>
        <p:blipFill>
          <a:blip r:embed="rId3"/>
          <a:stretch>
            <a:fillRect/>
          </a:stretch>
        </p:blipFill>
        <p:spPr>
          <a:xfrm>
            <a:off x="4074755" y="0"/>
            <a:ext cx="7355845" cy="6858000"/>
          </a:xfrm>
          <a:prstGeom prst="rect">
            <a:avLst/>
          </a:prstGeom>
        </p:spPr>
      </p:pic>
      <p:sp>
        <p:nvSpPr>
          <p:cNvPr id="3" name="ZoneTexte 2">
            <a:extLst>
              <a:ext uri="{FF2B5EF4-FFF2-40B4-BE49-F238E27FC236}">
                <a16:creationId xmlns:a16="http://schemas.microsoft.com/office/drawing/2014/main" id="{D7019342-5D20-79AC-08C0-07913EAB4942}"/>
              </a:ext>
            </a:extLst>
          </p:cNvPr>
          <p:cNvSpPr txBox="1"/>
          <p:nvPr/>
        </p:nvSpPr>
        <p:spPr>
          <a:xfrm>
            <a:off x="800100" y="698500"/>
            <a:ext cx="3028393" cy="707886"/>
          </a:xfrm>
          <a:prstGeom prst="rect">
            <a:avLst/>
          </a:prstGeom>
          <a:noFill/>
        </p:spPr>
        <p:txBody>
          <a:bodyPr wrap="none" rtlCol="0">
            <a:spAutoFit/>
          </a:bodyPr>
          <a:lstStyle/>
          <a:p>
            <a:r>
              <a:rPr lang="fr-FR" sz="4000" dirty="0">
                <a:latin typeface="+mj-lt"/>
              </a:rPr>
              <a:t>XVIème siècle</a:t>
            </a:r>
          </a:p>
        </p:txBody>
      </p:sp>
    </p:spTree>
    <p:extLst>
      <p:ext uri="{BB962C8B-B14F-4D97-AF65-F5344CB8AC3E}">
        <p14:creationId xmlns:p14="http://schemas.microsoft.com/office/powerpoint/2010/main" val="513075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19C8F06-8089-506D-DEC1-9CA39B483B41}"/>
              </a:ext>
            </a:extLst>
          </p:cNvPr>
          <p:cNvPicPr>
            <a:picLocks noChangeAspect="1"/>
          </p:cNvPicPr>
          <p:nvPr/>
        </p:nvPicPr>
        <p:blipFill>
          <a:blip r:embed="rId3"/>
          <a:stretch>
            <a:fillRect/>
          </a:stretch>
        </p:blipFill>
        <p:spPr>
          <a:xfrm>
            <a:off x="5950340" y="1155126"/>
            <a:ext cx="5214301" cy="4953586"/>
          </a:xfrm>
          <a:prstGeom prst="rect">
            <a:avLst/>
          </a:prstGeom>
        </p:spPr>
      </p:pic>
      <p:sp>
        <p:nvSpPr>
          <p:cNvPr id="6" name="ZoneTexte 5">
            <a:extLst>
              <a:ext uri="{FF2B5EF4-FFF2-40B4-BE49-F238E27FC236}">
                <a16:creationId xmlns:a16="http://schemas.microsoft.com/office/drawing/2014/main" id="{2BFC09B5-D8F8-FFC0-56F0-C59190AE4FCC}"/>
              </a:ext>
            </a:extLst>
          </p:cNvPr>
          <p:cNvSpPr txBox="1"/>
          <p:nvPr/>
        </p:nvSpPr>
        <p:spPr>
          <a:xfrm>
            <a:off x="817581" y="517070"/>
            <a:ext cx="3730508" cy="769441"/>
          </a:xfrm>
          <a:prstGeom prst="rect">
            <a:avLst/>
          </a:prstGeom>
          <a:noFill/>
        </p:spPr>
        <p:txBody>
          <a:bodyPr wrap="none" rtlCol="0">
            <a:spAutoFit/>
          </a:bodyPr>
          <a:lstStyle/>
          <a:p>
            <a:r>
              <a:rPr lang="fr-FR" sz="4400" dirty="0">
                <a:latin typeface="+mj-lt"/>
              </a:rPr>
              <a:t>Les </a:t>
            </a:r>
            <a:r>
              <a:rPr lang="fr-FR" sz="4400" dirty="0" err="1">
                <a:latin typeface="+mj-lt"/>
              </a:rPr>
              <a:t>loxodromes</a:t>
            </a:r>
            <a:endParaRPr lang="fr-FR" sz="4400" dirty="0">
              <a:latin typeface="+mj-lt"/>
            </a:endParaRPr>
          </a:p>
        </p:txBody>
      </p:sp>
      <p:sp>
        <p:nvSpPr>
          <p:cNvPr id="7" name="ZoneTexte 6">
            <a:extLst>
              <a:ext uri="{FF2B5EF4-FFF2-40B4-BE49-F238E27FC236}">
                <a16:creationId xmlns:a16="http://schemas.microsoft.com/office/drawing/2014/main" id="{FF7E5BDB-6BD2-E9F8-B571-B80BA4679F76}"/>
              </a:ext>
            </a:extLst>
          </p:cNvPr>
          <p:cNvSpPr txBox="1"/>
          <p:nvPr/>
        </p:nvSpPr>
        <p:spPr>
          <a:xfrm>
            <a:off x="5934010" y="5739380"/>
            <a:ext cx="1343638" cy="369332"/>
          </a:xfrm>
          <a:prstGeom prst="rect">
            <a:avLst/>
          </a:prstGeom>
          <a:noFill/>
        </p:spPr>
        <p:txBody>
          <a:bodyPr wrap="none" rtlCol="0">
            <a:spAutoFit/>
          </a:bodyPr>
          <a:lstStyle/>
          <a:p>
            <a:r>
              <a:rPr lang="fr-FR" dirty="0"/>
              <a:t>M. C. Escher</a:t>
            </a:r>
          </a:p>
        </p:txBody>
      </p:sp>
      <p:sp>
        <p:nvSpPr>
          <p:cNvPr id="8" name="ZoneTexte 7">
            <a:extLst>
              <a:ext uri="{FF2B5EF4-FFF2-40B4-BE49-F238E27FC236}">
                <a16:creationId xmlns:a16="http://schemas.microsoft.com/office/drawing/2014/main" id="{2105CE03-6AEE-DC9A-75D7-F4A6FDF52112}"/>
              </a:ext>
            </a:extLst>
          </p:cNvPr>
          <p:cNvSpPr txBox="1"/>
          <p:nvPr/>
        </p:nvSpPr>
        <p:spPr>
          <a:xfrm>
            <a:off x="783606" y="1562188"/>
            <a:ext cx="4861820" cy="2246769"/>
          </a:xfrm>
          <a:prstGeom prst="rect">
            <a:avLst/>
          </a:prstGeom>
          <a:noFill/>
        </p:spPr>
        <p:txBody>
          <a:bodyPr wrap="square" rtlCol="0">
            <a:spAutoFit/>
          </a:bodyPr>
          <a:lstStyle/>
          <a:p>
            <a:r>
              <a:rPr lang="fr-FR" sz="2800" dirty="0">
                <a:latin typeface="+mj-lt"/>
              </a:rPr>
              <a:t>Il s’agit de </a:t>
            </a:r>
            <a:r>
              <a:rPr lang="fr-FR" sz="2800" b="1" i="1" dirty="0" err="1">
                <a:latin typeface="+mj-lt"/>
              </a:rPr>
              <a:t>loxodromes</a:t>
            </a:r>
            <a:r>
              <a:rPr lang="fr-FR" sz="2800" dirty="0">
                <a:latin typeface="+mj-lt"/>
              </a:rPr>
              <a:t>, trajectoires suivies par les bateaux navigant à cap constant, i.e. en gardant le </a:t>
            </a:r>
            <a:r>
              <a:rPr lang="fr-FR" sz="2800" i="1" dirty="0"/>
              <a:t>compas</a:t>
            </a:r>
            <a:r>
              <a:rPr lang="fr-FR" sz="2800" dirty="0">
                <a:latin typeface="+mj-lt"/>
              </a:rPr>
              <a:t> sur la même graduation.</a:t>
            </a:r>
          </a:p>
        </p:txBody>
      </p:sp>
      <p:pic>
        <p:nvPicPr>
          <p:cNvPr id="3" name="Image 2">
            <a:extLst>
              <a:ext uri="{FF2B5EF4-FFF2-40B4-BE49-F238E27FC236}">
                <a16:creationId xmlns:a16="http://schemas.microsoft.com/office/drawing/2014/main" id="{D876CB2A-7531-7DED-D802-24BF1419B044}"/>
              </a:ext>
            </a:extLst>
          </p:cNvPr>
          <p:cNvPicPr>
            <a:picLocks noChangeAspect="1"/>
          </p:cNvPicPr>
          <p:nvPr/>
        </p:nvPicPr>
        <p:blipFill>
          <a:blip r:embed="rId4"/>
          <a:stretch>
            <a:fillRect/>
          </a:stretch>
        </p:blipFill>
        <p:spPr>
          <a:xfrm>
            <a:off x="980976" y="4155803"/>
            <a:ext cx="3034431" cy="1886957"/>
          </a:xfrm>
          <a:prstGeom prst="rect">
            <a:avLst/>
          </a:prstGeom>
        </p:spPr>
      </p:pic>
    </p:spTree>
    <p:extLst>
      <p:ext uri="{BB962C8B-B14F-4D97-AF65-F5344CB8AC3E}">
        <p14:creationId xmlns:p14="http://schemas.microsoft.com/office/powerpoint/2010/main" val="3269201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566FCB-ECE1-E3DA-4179-0DDCC488C5AA}"/>
              </a:ext>
            </a:extLst>
          </p:cNvPr>
          <p:cNvSpPr>
            <a:spLocks noGrp="1"/>
          </p:cNvSpPr>
          <p:nvPr>
            <p:ph type="title"/>
          </p:nvPr>
        </p:nvSpPr>
        <p:spPr>
          <a:xfrm>
            <a:off x="838200" y="365125"/>
            <a:ext cx="4002741" cy="5669915"/>
          </a:xfrm>
        </p:spPr>
        <p:txBody>
          <a:bodyPr>
            <a:normAutofit fontScale="90000"/>
          </a:bodyPr>
          <a:lstStyle/>
          <a:p>
            <a:r>
              <a:rPr lang="fr-FR" sz="4400" dirty="0">
                <a:latin typeface="+mj-lt"/>
              </a:rPr>
              <a:t>Pedro Nunes</a:t>
            </a:r>
            <a:r>
              <a:rPr lang="fr-FR" sz="3600" dirty="0">
                <a:latin typeface="+mj-lt"/>
              </a:rPr>
              <a:t> </a:t>
            </a:r>
            <a:br>
              <a:rPr lang="fr-FR" sz="4400" dirty="0">
                <a:latin typeface="+mj-lt"/>
              </a:rPr>
            </a:br>
            <a:r>
              <a:rPr lang="fr-FR" sz="2200" dirty="0" err="1"/>
              <a:t>Tratado</a:t>
            </a:r>
            <a:r>
              <a:rPr lang="fr-FR" sz="2200" dirty="0"/>
              <a:t> </a:t>
            </a:r>
            <a:r>
              <a:rPr lang="fr-FR" sz="2200" dirty="0" err="1"/>
              <a:t>em</a:t>
            </a:r>
            <a:r>
              <a:rPr lang="fr-FR" sz="2200" dirty="0"/>
              <a:t> </a:t>
            </a:r>
            <a:r>
              <a:rPr lang="fr-FR" sz="2200" dirty="0" err="1"/>
              <a:t>defensão</a:t>
            </a:r>
            <a:r>
              <a:rPr lang="fr-FR" sz="2200" dirty="0"/>
              <a:t> da carta de </a:t>
            </a:r>
            <a:r>
              <a:rPr lang="fr-FR" sz="2200" dirty="0" err="1"/>
              <a:t>marear</a:t>
            </a:r>
            <a:r>
              <a:rPr lang="fr-FR" sz="2200" dirty="0"/>
              <a:t> (1537)</a:t>
            </a:r>
            <a:br>
              <a:rPr lang="fr-FR" sz="2200" dirty="0">
                <a:latin typeface="+mj-lt"/>
              </a:rPr>
            </a:br>
            <a:br>
              <a:rPr lang="fr-FR" sz="4400" dirty="0">
                <a:latin typeface="+mj-lt"/>
              </a:rPr>
            </a:br>
            <a:r>
              <a:rPr lang="fr-FR" sz="3100" dirty="0" err="1"/>
              <a:t>L</a:t>
            </a:r>
            <a:r>
              <a:rPr lang="fr-FR" sz="3100" dirty="0" err="1">
                <a:latin typeface="+mj-lt"/>
              </a:rPr>
              <a:t>oxodromes</a:t>
            </a:r>
            <a:r>
              <a:rPr lang="fr-FR" sz="3100" dirty="0">
                <a:latin typeface="+mj-lt"/>
              </a:rPr>
              <a:t> = courbes qui font un angle constant avec les méridiens.</a:t>
            </a:r>
            <a:br>
              <a:rPr lang="fr-FR" sz="3100" dirty="0">
                <a:latin typeface="+mj-lt"/>
              </a:rPr>
            </a:br>
            <a:br>
              <a:rPr lang="fr-FR" sz="3100" dirty="0">
                <a:latin typeface="+mj-lt"/>
              </a:rPr>
            </a:br>
            <a:r>
              <a:rPr lang="fr-FR" sz="3100" dirty="0">
                <a:latin typeface="+mj-lt"/>
              </a:rPr>
              <a:t>Existe-t-il une carte sur laquelle les méridiens, les parallèles et les </a:t>
            </a:r>
            <a:r>
              <a:rPr lang="fr-FR" sz="3100" dirty="0" err="1">
                <a:latin typeface="+mj-lt"/>
              </a:rPr>
              <a:t>loxodromes</a:t>
            </a:r>
            <a:r>
              <a:rPr lang="fr-FR" sz="3100" dirty="0">
                <a:latin typeface="+mj-lt"/>
              </a:rPr>
              <a:t> sont représentés par des lignes droites ?</a:t>
            </a:r>
            <a:br>
              <a:rPr lang="fr-FR" sz="3100" dirty="0">
                <a:latin typeface="+mj-lt"/>
              </a:rPr>
            </a:br>
            <a:endParaRPr lang="fr-FR" sz="2700" dirty="0"/>
          </a:p>
        </p:txBody>
      </p:sp>
      <p:pic>
        <p:nvPicPr>
          <p:cNvPr id="5" name="Image 4">
            <a:extLst>
              <a:ext uri="{FF2B5EF4-FFF2-40B4-BE49-F238E27FC236}">
                <a16:creationId xmlns:a16="http://schemas.microsoft.com/office/drawing/2014/main" id="{F7A7F98F-74B7-EEF1-7D64-7DF69206E7DF}"/>
              </a:ext>
            </a:extLst>
          </p:cNvPr>
          <p:cNvPicPr>
            <a:picLocks noChangeAspect="1"/>
          </p:cNvPicPr>
          <p:nvPr/>
        </p:nvPicPr>
        <p:blipFill>
          <a:blip r:embed="rId3"/>
          <a:stretch>
            <a:fillRect/>
          </a:stretch>
        </p:blipFill>
        <p:spPr>
          <a:xfrm>
            <a:off x="6729192" y="548640"/>
            <a:ext cx="4103758" cy="5586707"/>
          </a:xfrm>
          <a:prstGeom prst="rect">
            <a:avLst/>
          </a:prstGeom>
        </p:spPr>
      </p:pic>
    </p:spTree>
    <p:extLst>
      <p:ext uri="{BB962C8B-B14F-4D97-AF65-F5344CB8AC3E}">
        <p14:creationId xmlns:p14="http://schemas.microsoft.com/office/powerpoint/2010/main" val="1729734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3FE846-A24B-1BB3-7D5B-9F7A37E41F6F}"/>
              </a:ext>
            </a:extLst>
          </p:cNvPr>
          <p:cNvSpPr>
            <a:spLocks noGrp="1"/>
          </p:cNvSpPr>
          <p:nvPr>
            <p:ph type="title"/>
          </p:nvPr>
        </p:nvSpPr>
        <p:spPr/>
        <p:txBody>
          <a:bodyPr/>
          <a:lstStyle/>
          <a:p>
            <a:r>
              <a:rPr lang="fr-FR" dirty="0"/>
              <a:t>Oui, la carte inventée par Gérard Mercator en 1569</a:t>
            </a:r>
          </a:p>
        </p:txBody>
      </p:sp>
      <p:pic>
        <p:nvPicPr>
          <p:cNvPr id="5" name="Image 4">
            <a:extLst>
              <a:ext uri="{FF2B5EF4-FFF2-40B4-BE49-F238E27FC236}">
                <a16:creationId xmlns:a16="http://schemas.microsoft.com/office/drawing/2014/main" id="{14F953F0-BAD5-27F3-2FA6-461C10D1399C}"/>
              </a:ext>
            </a:extLst>
          </p:cNvPr>
          <p:cNvPicPr>
            <a:picLocks noChangeAspect="1"/>
          </p:cNvPicPr>
          <p:nvPr/>
        </p:nvPicPr>
        <p:blipFill>
          <a:blip r:embed="rId3"/>
          <a:stretch>
            <a:fillRect/>
          </a:stretch>
        </p:blipFill>
        <p:spPr>
          <a:xfrm>
            <a:off x="2075105" y="1952813"/>
            <a:ext cx="7353300" cy="4673600"/>
          </a:xfrm>
          <a:prstGeom prst="rect">
            <a:avLst/>
          </a:prstGeom>
        </p:spPr>
      </p:pic>
      <p:sp>
        <p:nvSpPr>
          <p:cNvPr id="6" name="ZoneTexte 5">
            <a:extLst>
              <a:ext uri="{FF2B5EF4-FFF2-40B4-BE49-F238E27FC236}">
                <a16:creationId xmlns:a16="http://schemas.microsoft.com/office/drawing/2014/main" id="{6EB898E4-B049-93DB-7132-6646148A0E6C}"/>
              </a:ext>
            </a:extLst>
          </p:cNvPr>
          <p:cNvSpPr txBox="1"/>
          <p:nvPr/>
        </p:nvSpPr>
        <p:spPr>
          <a:xfrm>
            <a:off x="393234" y="5846544"/>
            <a:ext cx="1346844" cy="523220"/>
          </a:xfrm>
          <a:prstGeom prst="rect">
            <a:avLst/>
          </a:prstGeom>
          <a:noFill/>
        </p:spPr>
        <p:txBody>
          <a:bodyPr wrap="none" rtlCol="0">
            <a:spAutoFit/>
          </a:bodyPr>
          <a:lstStyle/>
          <a:p>
            <a:r>
              <a:rPr lang="fr-FR" sz="1400" dirty="0"/>
              <a:t>2,02 m x 1,24 m</a:t>
            </a:r>
          </a:p>
          <a:p>
            <a:r>
              <a:rPr lang="fr-FR" sz="1400" dirty="0"/>
              <a:t>en 18 feuilles</a:t>
            </a:r>
          </a:p>
        </p:txBody>
      </p:sp>
      <p:sp>
        <p:nvSpPr>
          <p:cNvPr id="3" name="ZoneTexte 2">
            <a:extLst>
              <a:ext uri="{FF2B5EF4-FFF2-40B4-BE49-F238E27FC236}">
                <a16:creationId xmlns:a16="http://schemas.microsoft.com/office/drawing/2014/main" id="{6A5FCA00-FFA4-2658-03F0-7F4D24798DB1}"/>
              </a:ext>
            </a:extLst>
          </p:cNvPr>
          <p:cNvSpPr txBox="1"/>
          <p:nvPr/>
        </p:nvSpPr>
        <p:spPr>
          <a:xfrm>
            <a:off x="393234" y="1952813"/>
            <a:ext cx="1681871" cy="2677656"/>
          </a:xfrm>
          <a:prstGeom prst="rect">
            <a:avLst/>
          </a:prstGeom>
          <a:noFill/>
        </p:spPr>
        <p:txBody>
          <a:bodyPr wrap="square" rtlCol="0">
            <a:spAutoFit/>
          </a:bodyPr>
          <a:lstStyle/>
          <a:p>
            <a:r>
              <a:rPr lang="fr-FR" sz="1400" i="1" dirty="0"/>
              <a:t>Nova et </a:t>
            </a:r>
            <a:r>
              <a:rPr lang="fr-FR" sz="1400" i="1" dirty="0" err="1"/>
              <a:t>Aucta</a:t>
            </a:r>
            <a:r>
              <a:rPr lang="fr-FR" sz="1400" i="1" dirty="0"/>
              <a:t> Orbis </a:t>
            </a:r>
            <a:r>
              <a:rPr lang="fr-FR" sz="1400" i="1" dirty="0" err="1"/>
              <a:t>Terrae</a:t>
            </a:r>
            <a:r>
              <a:rPr lang="fr-FR" sz="1400" i="1" dirty="0"/>
              <a:t> </a:t>
            </a:r>
            <a:r>
              <a:rPr lang="fr-FR" sz="1400" i="1" dirty="0" err="1"/>
              <a:t>Descriptio</a:t>
            </a:r>
            <a:r>
              <a:rPr lang="fr-FR" sz="1400" i="1" dirty="0"/>
              <a:t> ad Usum </a:t>
            </a:r>
            <a:r>
              <a:rPr lang="fr-FR" sz="1400" i="1" dirty="0" err="1"/>
              <a:t>Navigantium</a:t>
            </a:r>
            <a:r>
              <a:rPr lang="fr-FR" sz="1400" i="1" dirty="0"/>
              <a:t> </a:t>
            </a:r>
            <a:r>
              <a:rPr lang="fr-FR" sz="1400" i="1" dirty="0" err="1"/>
              <a:t>Emendate</a:t>
            </a:r>
            <a:r>
              <a:rPr lang="fr-FR" sz="1400" i="1" dirty="0"/>
              <a:t> </a:t>
            </a:r>
            <a:r>
              <a:rPr lang="fr-FR" sz="1400" i="1" dirty="0" err="1"/>
              <a:t>Accommodata</a:t>
            </a:r>
            <a:endParaRPr lang="fr-FR" sz="1400" i="1" dirty="0"/>
          </a:p>
          <a:p>
            <a:endParaRPr lang="fr-FR" sz="1400" i="1" dirty="0"/>
          </a:p>
          <a:p>
            <a:r>
              <a:rPr lang="fr-FR" sz="1400" dirty="0"/>
              <a:t>(Nouvelle description de la Terre, augmentée et mise à jour, adaptée à l'usage de la navigation).</a:t>
            </a:r>
          </a:p>
        </p:txBody>
      </p:sp>
      <p:sp>
        <p:nvSpPr>
          <p:cNvPr id="4" name="ZoneTexte 3">
            <a:extLst>
              <a:ext uri="{FF2B5EF4-FFF2-40B4-BE49-F238E27FC236}">
                <a16:creationId xmlns:a16="http://schemas.microsoft.com/office/drawing/2014/main" id="{CF422F37-FC39-6587-A880-5397BC0239C5}"/>
              </a:ext>
            </a:extLst>
          </p:cNvPr>
          <p:cNvSpPr txBox="1"/>
          <p:nvPr/>
        </p:nvSpPr>
        <p:spPr>
          <a:xfrm>
            <a:off x="9709601" y="2556329"/>
            <a:ext cx="1814042" cy="3170099"/>
          </a:xfrm>
          <a:prstGeom prst="rect">
            <a:avLst/>
          </a:prstGeom>
          <a:noFill/>
        </p:spPr>
        <p:txBody>
          <a:bodyPr wrap="square" rtlCol="0">
            <a:spAutoFit/>
          </a:bodyPr>
          <a:lstStyle/>
          <a:p>
            <a:r>
              <a:rPr lang="fr-FR" sz="2000" dirty="0"/>
              <a:t>En plus de l’innovation mathématique, cette carte synthétise des connaissances collectées dans les portulans des navigateurs</a:t>
            </a:r>
            <a:r>
              <a:rPr lang="fr-FR" dirty="0"/>
              <a:t>.</a:t>
            </a:r>
          </a:p>
        </p:txBody>
      </p:sp>
    </p:spTree>
    <p:extLst>
      <p:ext uri="{BB962C8B-B14F-4D97-AF65-F5344CB8AC3E}">
        <p14:creationId xmlns:p14="http://schemas.microsoft.com/office/powerpoint/2010/main" val="4277371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3EA281-593F-F1AD-937F-9EFDD0A09DD6}"/>
              </a:ext>
            </a:extLst>
          </p:cNvPr>
          <p:cNvSpPr>
            <a:spLocks noGrp="1"/>
          </p:cNvSpPr>
          <p:nvPr>
            <p:ph type="title"/>
          </p:nvPr>
        </p:nvSpPr>
        <p:spPr/>
        <p:txBody>
          <a:bodyPr/>
          <a:lstStyle/>
          <a:p>
            <a:r>
              <a:rPr lang="fr-FR" dirty="0"/>
              <a:t>Une carte conforme résout le problème posé par Nunes</a:t>
            </a:r>
          </a:p>
        </p:txBody>
      </p:sp>
      <p:sp>
        <p:nvSpPr>
          <p:cNvPr id="3" name="Espace réservé du contenu 2">
            <a:extLst>
              <a:ext uri="{FF2B5EF4-FFF2-40B4-BE49-F238E27FC236}">
                <a16:creationId xmlns:a16="http://schemas.microsoft.com/office/drawing/2014/main" id="{ADF5A45F-D855-3A6F-19E0-8780F98491E3}"/>
              </a:ext>
            </a:extLst>
          </p:cNvPr>
          <p:cNvSpPr>
            <a:spLocks noGrp="1"/>
          </p:cNvSpPr>
          <p:nvPr>
            <p:ph idx="1"/>
          </p:nvPr>
        </p:nvSpPr>
        <p:spPr>
          <a:xfrm>
            <a:off x="2139648" y="1819144"/>
            <a:ext cx="7294581" cy="3219711"/>
          </a:xfrm>
        </p:spPr>
        <p:txBody>
          <a:bodyPr>
            <a:normAutofit/>
          </a:bodyPr>
          <a:lstStyle/>
          <a:p>
            <a:r>
              <a:rPr lang="fr-FR" dirty="0">
                <a:latin typeface="+mj-lt"/>
              </a:rPr>
              <a:t>Hypothèse : Méridiens  = droites verticales</a:t>
            </a:r>
          </a:p>
          <a:p>
            <a:r>
              <a:rPr lang="fr-FR" dirty="0">
                <a:latin typeface="+mj-lt"/>
              </a:rPr>
              <a:t>Rappel : </a:t>
            </a:r>
            <a:r>
              <a:rPr lang="fr-FR" dirty="0" err="1">
                <a:latin typeface="+mj-lt"/>
              </a:rPr>
              <a:t>Loxodrome</a:t>
            </a:r>
            <a:r>
              <a:rPr lang="fr-FR" dirty="0">
                <a:latin typeface="+mj-lt"/>
              </a:rPr>
              <a:t> = angle constant avec les méridiens</a:t>
            </a:r>
          </a:p>
          <a:p>
            <a:r>
              <a:rPr lang="fr-FR" dirty="0">
                <a:latin typeface="+mj-lt"/>
              </a:rPr>
              <a:t>Conforme =&gt; préserve les angles =&gt; les droites obliques sont des </a:t>
            </a:r>
            <a:r>
              <a:rPr lang="fr-FR" dirty="0" err="1">
                <a:latin typeface="+mj-lt"/>
              </a:rPr>
              <a:t>loxodromes</a:t>
            </a:r>
            <a:endParaRPr lang="fr-FR" dirty="0">
              <a:latin typeface="+mj-lt"/>
            </a:endParaRPr>
          </a:p>
          <a:p>
            <a:r>
              <a:rPr lang="fr-FR" dirty="0">
                <a:latin typeface="+mj-lt"/>
              </a:rPr>
              <a:t>Conforme =&gt; préserve les angles =&gt; les droites horizontales sont des parallèles</a:t>
            </a:r>
          </a:p>
        </p:txBody>
      </p:sp>
      <p:pic>
        <p:nvPicPr>
          <p:cNvPr id="5" name="Image 4">
            <a:extLst>
              <a:ext uri="{FF2B5EF4-FFF2-40B4-BE49-F238E27FC236}">
                <a16:creationId xmlns:a16="http://schemas.microsoft.com/office/drawing/2014/main" id="{31AD3F51-2BF5-491E-1E11-6B3DB416DC4B}"/>
              </a:ext>
            </a:extLst>
          </p:cNvPr>
          <p:cNvPicPr>
            <a:picLocks noChangeAspect="1"/>
          </p:cNvPicPr>
          <p:nvPr/>
        </p:nvPicPr>
        <p:blipFill>
          <a:blip r:embed="rId3"/>
          <a:stretch>
            <a:fillRect/>
          </a:stretch>
        </p:blipFill>
        <p:spPr>
          <a:xfrm>
            <a:off x="8945111" y="1121933"/>
            <a:ext cx="2696167" cy="3041276"/>
          </a:xfrm>
          <a:prstGeom prst="rect">
            <a:avLst/>
          </a:prstGeom>
        </p:spPr>
      </p:pic>
      <p:pic>
        <p:nvPicPr>
          <p:cNvPr id="9" name="Image 8">
            <a:extLst>
              <a:ext uri="{FF2B5EF4-FFF2-40B4-BE49-F238E27FC236}">
                <a16:creationId xmlns:a16="http://schemas.microsoft.com/office/drawing/2014/main" id="{C6DD9E79-FF3E-98AE-E127-A0AF5E99BF89}"/>
              </a:ext>
            </a:extLst>
          </p:cNvPr>
          <p:cNvPicPr>
            <a:picLocks noChangeAspect="1"/>
          </p:cNvPicPr>
          <p:nvPr/>
        </p:nvPicPr>
        <p:blipFill>
          <a:blip r:embed="rId4"/>
          <a:stretch>
            <a:fillRect/>
          </a:stretch>
        </p:blipFill>
        <p:spPr>
          <a:xfrm>
            <a:off x="550722" y="3916419"/>
            <a:ext cx="1326287" cy="2576456"/>
          </a:xfrm>
          <a:prstGeom prst="rect">
            <a:avLst/>
          </a:prstGeom>
        </p:spPr>
      </p:pic>
      <p:sp>
        <p:nvSpPr>
          <p:cNvPr id="4" name="ZoneTexte 3">
            <a:extLst>
              <a:ext uri="{FF2B5EF4-FFF2-40B4-BE49-F238E27FC236}">
                <a16:creationId xmlns:a16="http://schemas.microsoft.com/office/drawing/2014/main" id="{51F2CF3F-09F0-D3C4-CFC7-423C00DF3B74}"/>
              </a:ext>
            </a:extLst>
          </p:cNvPr>
          <p:cNvSpPr txBox="1"/>
          <p:nvPr/>
        </p:nvSpPr>
        <p:spPr>
          <a:xfrm>
            <a:off x="2305878" y="5401619"/>
            <a:ext cx="9335399" cy="1231106"/>
          </a:xfrm>
          <a:prstGeom prst="rect">
            <a:avLst/>
          </a:prstGeom>
          <a:noFill/>
        </p:spPr>
        <p:txBody>
          <a:bodyPr wrap="square" rtlCol="0">
            <a:spAutoFit/>
          </a:bodyPr>
          <a:lstStyle/>
          <a:p>
            <a:r>
              <a:rPr lang="fr-FR" sz="2800" dirty="0">
                <a:latin typeface="+mj-lt"/>
              </a:rPr>
              <a:t>Sur la carte de Gérard Mercator, les parallèles sont inégalement espacés. C’est nécessaire pour rendre la carte conforme.</a:t>
            </a:r>
          </a:p>
          <a:p>
            <a:endParaRPr lang="fr-FR" dirty="0"/>
          </a:p>
        </p:txBody>
      </p:sp>
    </p:spTree>
    <p:extLst>
      <p:ext uri="{BB962C8B-B14F-4D97-AF65-F5344CB8AC3E}">
        <p14:creationId xmlns:p14="http://schemas.microsoft.com/office/powerpoint/2010/main" val="2837582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2B661589-D1B9-7724-D89A-E112D26D448A}"/>
              </a:ext>
            </a:extLst>
          </p:cNvPr>
          <p:cNvPicPr>
            <a:picLocks noChangeAspect="1"/>
          </p:cNvPicPr>
          <p:nvPr/>
        </p:nvPicPr>
        <p:blipFill>
          <a:blip r:embed="rId3"/>
          <a:stretch>
            <a:fillRect/>
          </a:stretch>
        </p:blipFill>
        <p:spPr>
          <a:xfrm>
            <a:off x="-8005964" y="-2385391"/>
            <a:ext cx="11043630" cy="9950203"/>
          </a:xfrm>
          <a:prstGeom prst="rect">
            <a:avLst/>
          </a:prstGeom>
        </p:spPr>
      </p:pic>
      <p:pic>
        <p:nvPicPr>
          <p:cNvPr id="3" name="Image 2">
            <a:extLst>
              <a:ext uri="{FF2B5EF4-FFF2-40B4-BE49-F238E27FC236}">
                <a16:creationId xmlns:a16="http://schemas.microsoft.com/office/drawing/2014/main" id="{54CFFA70-CD78-CFE2-86C0-960A300E77B7}"/>
              </a:ext>
            </a:extLst>
          </p:cNvPr>
          <p:cNvPicPr>
            <a:picLocks noChangeAspect="1"/>
          </p:cNvPicPr>
          <p:nvPr/>
        </p:nvPicPr>
        <p:blipFill>
          <a:blip r:embed="rId4"/>
          <a:stretch>
            <a:fillRect/>
          </a:stretch>
        </p:blipFill>
        <p:spPr>
          <a:xfrm>
            <a:off x="1771472" y="554215"/>
            <a:ext cx="9830208" cy="5982895"/>
          </a:xfrm>
          <a:prstGeom prst="rect">
            <a:avLst/>
          </a:prstGeom>
        </p:spPr>
      </p:pic>
    </p:spTree>
    <p:extLst>
      <p:ext uri="{BB962C8B-B14F-4D97-AF65-F5344CB8AC3E}">
        <p14:creationId xmlns:p14="http://schemas.microsoft.com/office/powerpoint/2010/main" val="4105094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69B9B2-DB13-8D05-FC7E-062AC93C241B}"/>
              </a:ext>
            </a:extLst>
          </p:cNvPr>
          <p:cNvSpPr>
            <a:spLocks noGrp="1"/>
          </p:cNvSpPr>
          <p:nvPr>
            <p:ph type="title"/>
          </p:nvPr>
        </p:nvSpPr>
        <p:spPr>
          <a:xfrm>
            <a:off x="1495147" y="1164115"/>
            <a:ext cx="2419905" cy="3789625"/>
          </a:xfrm>
        </p:spPr>
        <p:txBody>
          <a:bodyPr>
            <a:normAutofit fontScale="90000"/>
          </a:bodyPr>
          <a:lstStyle/>
          <a:p>
            <a:r>
              <a:rPr lang="fr-FR" sz="3200" dirty="0"/>
              <a:t>Écartement des parallèles </a:t>
            </a:r>
            <a:br>
              <a:rPr lang="fr-FR" sz="3200" dirty="0"/>
            </a:br>
            <a:br>
              <a:rPr lang="fr-FR" sz="3200" dirty="0"/>
            </a:br>
            <a:br>
              <a:rPr lang="fr-FR" sz="3200" dirty="0"/>
            </a:br>
            <a:r>
              <a:rPr lang="fr-FR" sz="3200" dirty="0"/>
              <a:t>En 1569, méthode approchée</a:t>
            </a:r>
            <a:br>
              <a:rPr lang="fr-FR" sz="3200" dirty="0"/>
            </a:br>
            <a:br>
              <a:rPr lang="fr-FR" sz="3200" dirty="0"/>
            </a:br>
            <a:r>
              <a:rPr lang="fr-FR" sz="3200" dirty="0"/>
              <a:t>Aujourd’hui, équation différentielle</a:t>
            </a:r>
          </a:p>
        </p:txBody>
      </p:sp>
      <p:pic>
        <p:nvPicPr>
          <p:cNvPr id="5" name="Image 4">
            <a:extLst>
              <a:ext uri="{FF2B5EF4-FFF2-40B4-BE49-F238E27FC236}">
                <a16:creationId xmlns:a16="http://schemas.microsoft.com/office/drawing/2014/main" id="{D3A6496C-B750-FE59-E7EE-B627DD4FF2B2}"/>
              </a:ext>
            </a:extLst>
          </p:cNvPr>
          <p:cNvPicPr>
            <a:picLocks noChangeAspect="1"/>
          </p:cNvPicPr>
          <p:nvPr/>
        </p:nvPicPr>
        <p:blipFill>
          <a:blip r:embed="rId3"/>
          <a:stretch>
            <a:fillRect/>
          </a:stretch>
        </p:blipFill>
        <p:spPr>
          <a:xfrm>
            <a:off x="3515559" y="0"/>
            <a:ext cx="7457242" cy="6669831"/>
          </a:xfrm>
          <a:prstGeom prst="rect">
            <a:avLst/>
          </a:prstGeom>
        </p:spPr>
      </p:pic>
    </p:spTree>
    <p:extLst>
      <p:ext uri="{BB962C8B-B14F-4D97-AF65-F5344CB8AC3E}">
        <p14:creationId xmlns:p14="http://schemas.microsoft.com/office/powerpoint/2010/main" val="1073973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059C34-E7EA-7595-236B-B0A6FEC6CFFB}"/>
              </a:ext>
            </a:extLst>
          </p:cNvPr>
          <p:cNvSpPr>
            <a:spLocks noGrp="1"/>
          </p:cNvSpPr>
          <p:nvPr>
            <p:ph type="title"/>
          </p:nvPr>
        </p:nvSpPr>
        <p:spPr/>
        <p:txBody>
          <a:bodyPr/>
          <a:lstStyle/>
          <a:p>
            <a:r>
              <a:rPr lang="fr-FR" dirty="0"/>
              <a:t>Qui est Gérard Mercator ?</a:t>
            </a:r>
          </a:p>
        </p:txBody>
      </p:sp>
      <p:sp>
        <p:nvSpPr>
          <p:cNvPr id="3" name="Espace réservé du contenu 2">
            <a:extLst>
              <a:ext uri="{FF2B5EF4-FFF2-40B4-BE49-F238E27FC236}">
                <a16:creationId xmlns:a16="http://schemas.microsoft.com/office/drawing/2014/main" id="{41C93060-B39E-DB2B-E338-A8F527D62E19}"/>
              </a:ext>
            </a:extLst>
          </p:cNvPr>
          <p:cNvSpPr>
            <a:spLocks noGrp="1"/>
          </p:cNvSpPr>
          <p:nvPr>
            <p:ph idx="1"/>
          </p:nvPr>
        </p:nvSpPr>
        <p:spPr>
          <a:xfrm>
            <a:off x="838200" y="1825625"/>
            <a:ext cx="7466704" cy="4351338"/>
          </a:xfrm>
        </p:spPr>
        <p:txBody>
          <a:bodyPr>
            <a:noAutofit/>
          </a:bodyPr>
          <a:lstStyle/>
          <a:p>
            <a:r>
              <a:rPr lang="fr-FR" dirty="0">
                <a:latin typeface="+mj-lt"/>
              </a:rPr>
              <a:t>Geert Kremer (1512 – </a:t>
            </a:r>
            <a:r>
              <a:rPr lang="fr-FR" dirty="0" err="1">
                <a:latin typeface="+mj-lt"/>
              </a:rPr>
              <a:t>Rupelmonde</a:t>
            </a:r>
            <a:r>
              <a:rPr lang="fr-FR" dirty="0">
                <a:latin typeface="+mj-lt"/>
              </a:rPr>
              <a:t>, 1594 - Duisburg)</a:t>
            </a:r>
          </a:p>
          <a:p>
            <a:r>
              <a:rPr lang="fr-FR" dirty="0">
                <a:latin typeface="+mj-lt"/>
              </a:rPr>
              <a:t>Formé à Louvain pour devenir prêtre, il préfère rejoindre Franciscus </a:t>
            </a:r>
            <a:r>
              <a:rPr lang="fr-FR" dirty="0" err="1">
                <a:latin typeface="+mj-lt"/>
              </a:rPr>
              <a:t>Monachus</a:t>
            </a:r>
            <a:r>
              <a:rPr lang="fr-FR" dirty="0">
                <a:latin typeface="+mj-lt"/>
              </a:rPr>
              <a:t> (Frans </a:t>
            </a:r>
            <a:r>
              <a:rPr lang="fr-FR" dirty="0" err="1">
                <a:latin typeface="+mj-lt"/>
              </a:rPr>
              <a:t>Smunck</a:t>
            </a:r>
            <a:r>
              <a:rPr lang="fr-FR" dirty="0">
                <a:latin typeface="+mj-lt"/>
              </a:rPr>
              <a:t>, géographe) et Gaspar van der </a:t>
            </a:r>
            <a:r>
              <a:rPr lang="fr-FR" dirty="0" err="1">
                <a:latin typeface="+mj-lt"/>
              </a:rPr>
              <a:t>Heyden</a:t>
            </a:r>
            <a:r>
              <a:rPr lang="fr-FR" dirty="0">
                <a:latin typeface="+mj-lt"/>
              </a:rPr>
              <a:t> (orfèvre) qui fabriquent des globes à Anvers</a:t>
            </a:r>
          </a:p>
          <a:p>
            <a:r>
              <a:rPr lang="fr-FR" dirty="0">
                <a:latin typeface="+mj-lt"/>
              </a:rPr>
              <a:t>Il retourne à Louvain étudier la géographie avec Gemma </a:t>
            </a:r>
            <a:r>
              <a:rPr lang="fr-FR" dirty="0" err="1">
                <a:latin typeface="+mj-lt"/>
              </a:rPr>
              <a:t>Frisius</a:t>
            </a:r>
            <a:r>
              <a:rPr lang="fr-FR" dirty="0">
                <a:latin typeface="+mj-lt"/>
              </a:rPr>
              <a:t> (</a:t>
            </a:r>
            <a:r>
              <a:rPr lang="fr-FR" dirty="0" err="1">
                <a:latin typeface="+mj-lt"/>
              </a:rPr>
              <a:t>Jemme</a:t>
            </a:r>
            <a:r>
              <a:rPr lang="fr-FR" dirty="0">
                <a:latin typeface="+mj-lt"/>
              </a:rPr>
              <a:t> </a:t>
            </a:r>
            <a:r>
              <a:rPr lang="fr-FR" dirty="0" err="1">
                <a:latin typeface="+mj-lt"/>
              </a:rPr>
              <a:t>Rainerszoon</a:t>
            </a:r>
            <a:r>
              <a:rPr lang="fr-FR" dirty="0">
                <a:latin typeface="+mj-lt"/>
              </a:rPr>
              <a:t>). </a:t>
            </a:r>
            <a:r>
              <a:rPr lang="fr-FR" dirty="0" err="1">
                <a:latin typeface="+mj-lt"/>
              </a:rPr>
              <a:t>Frisius</a:t>
            </a:r>
            <a:r>
              <a:rPr lang="fr-FR" dirty="0">
                <a:latin typeface="+mj-lt"/>
              </a:rPr>
              <a:t>, </a:t>
            </a:r>
            <a:r>
              <a:rPr lang="fr-FR" dirty="0" err="1">
                <a:latin typeface="+mj-lt"/>
              </a:rPr>
              <a:t>Heyden</a:t>
            </a:r>
            <a:r>
              <a:rPr lang="fr-FR" dirty="0">
                <a:latin typeface="+mj-lt"/>
              </a:rPr>
              <a:t> et Gérard (apprenti graveur) réalisent en 1536 un globe rassemblant toutes les connaissances de l’époque.</a:t>
            </a:r>
          </a:p>
        </p:txBody>
      </p:sp>
      <p:pic>
        <p:nvPicPr>
          <p:cNvPr id="5" name="Image 4">
            <a:extLst>
              <a:ext uri="{FF2B5EF4-FFF2-40B4-BE49-F238E27FC236}">
                <a16:creationId xmlns:a16="http://schemas.microsoft.com/office/drawing/2014/main" id="{9AB42692-D061-79F9-F5E5-381593766ED8}"/>
              </a:ext>
            </a:extLst>
          </p:cNvPr>
          <p:cNvPicPr>
            <a:picLocks noChangeAspect="1"/>
          </p:cNvPicPr>
          <p:nvPr/>
        </p:nvPicPr>
        <p:blipFill>
          <a:blip r:embed="rId3"/>
          <a:stretch>
            <a:fillRect/>
          </a:stretch>
        </p:blipFill>
        <p:spPr>
          <a:xfrm>
            <a:off x="9133243" y="2684349"/>
            <a:ext cx="2300630" cy="2839186"/>
          </a:xfrm>
          <a:prstGeom prst="rect">
            <a:avLst/>
          </a:prstGeom>
        </p:spPr>
      </p:pic>
      <p:sp>
        <p:nvSpPr>
          <p:cNvPr id="6" name="ZoneTexte 5">
            <a:extLst>
              <a:ext uri="{FF2B5EF4-FFF2-40B4-BE49-F238E27FC236}">
                <a16:creationId xmlns:a16="http://schemas.microsoft.com/office/drawing/2014/main" id="{8C5A1CAE-A42A-654B-951D-618DE45EEE0B}"/>
              </a:ext>
            </a:extLst>
          </p:cNvPr>
          <p:cNvSpPr txBox="1"/>
          <p:nvPr/>
        </p:nvSpPr>
        <p:spPr>
          <a:xfrm>
            <a:off x="9133243" y="5615492"/>
            <a:ext cx="2300630" cy="369332"/>
          </a:xfrm>
          <a:prstGeom prst="rect">
            <a:avLst/>
          </a:prstGeom>
          <a:noFill/>
        </p:spPr>
        <p:txBody>
          <a:bodyPr wrap="none" rtlCol="0">
            <a:spAutoFit/>
          </a:bodyPr>
          <a:lstStyle/>
          <a:p>
            <a:r>
              <a:rPr lang="fr-FR" dirty="0"/>
              <a:t>Gemma </a:t>
            </a:r>
            <a:r>
              <a:rPr lang="fr-FR" dirty="0" err="1"/>
              <a:t>Frisius</a:t>
            </a:r>
            <a:r>
              <a:rPr lang="fr-FR" dirty="0"/>
              <a:t> c. 1540</a:t>
            </a:r>
          </a:p>
        </p:txBody>
      </p:sp>
    </p:spTree>
    <p:extLst>
      <p:ext uri="{BB962C8B-B14F-4D97-AF65-F5344CB8AC3E}">
        <p14:creationId xmlns:p14="http://schemas.microsoft.com/office/powerpoint/2010/main" val="3510523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07DFAD-E965-D8F3-E7FA-EFB12D08A0FE}"/>
              </a:ext>
            </a:extLst>
          </p:cNvPr>
          <p:cNvSpPr>
            <a:spLocks noGrp="1"/>
          </p:cNvSpPr>
          <p:nvPr>
            <p:ph type="title"/>
          </p:nvPr>
        </p:nvSpPr>
        <p:spPr/>
        <p:txBody>
          <a:bodyPr/>
          <a:lstStyle/>
          <a:p>
            <a:r>
              <a:rPr lang="fr-FR" dirty="0"/>
              <a:t>Gérard et les globes</a:t>
            </a:r>
          </a:p>
        </p:txBody>
      </p:sp>
      <p:pic>
        <p:nvPicPr>
          <p:cNvPr id="7" name="Image 6">
            <a:extLst>
              <a:ext uri="{FF2B5EF4-FFF2-40B4-BE49-F238E27FC236}">
                <a16:creationId xmlns:a16="http://schemas.microsoft.com/office/drawing/2014/main" id="{29D7A6AD-2A0D-AE83-95D6-C0DCD752C6FA}"/>
              </a:ext>
            </a:extLst>
          </p:cNvPr>
          <p:cNvPicPr>
            <a:picLocks noChangeAspect="1"/>
          </p:cNvPicPr>
          <p:nvPr/>
        </p:nvPicPr>
        <p:blipFill>
          <a:blip r:embed="rId3"/>
          <a:stretch>
            <a:fillRect/>
          </a:stretch>
        </p:blipFill>
        <p:spPr>
          <a:xfrm>
            <a:off x="938268" y="1690688"/>
            <a:ext cx="3392916" cy="2261944"/>
          </a:xfrm>
          <a:prstGeom prst="rect">
            <a:avLst/>
          </a:prstGeom>
        </p:spPr>
      </p:pic>
      <p:pic>
        <p:nvPicPr>
          <p:cNvPr id="9" name="Image 8">
            <a:extLst>
              <a:ext uri="{FF2B5EF4-FFF2-40B4-BE49-F238E27FC236}">
                <a16:creationId xmlns:a16="http://schemas.microsoft.com/office/drawing/2014/main" id="{09CF7455-7F43-ABA1-4762-9916752C0ECC}"/>
              </a:ext>
            </a:extLst>
          </p:cNvPr>
          <p:cNvPicPr>
            <a:picLocks noChangeAspect="1"/>
          </p:cNvPicPr>
          <p:nvPr/>
        </p:nvPicPr>
        <p:blipFill>
          <a:blip r:embed="rId4"/>
          <a:stretch>
            <a:fillRect/>
          </a:stretch>
        </p:blipFill>
        <p:spPr>
          <a:xfrm>
            <a:off x="938268" y="4147223"/>
            <a:ext cx="3392916" cy="2261944"/>
          </a:xfrm>
          <a:prstGeom prst="rect">
            <a:avLst/>
          </a:prstGeom>
        </p:spPr>
      </p:pic>
      <p:pic>
        <p:nvPicPr>
          <p:cNvPr id="11" name="Image 10">
            <a:extLst>
              <a:ext uri="{FF2B5EF4-FFF2-40B4-BE49-F238E27FC236}">
                <a16:creationId xmlns:a16="http://schemas.microsoft.com/office/drawing/2014/main" id="{4501D40C-2487-B3D1-7A6B-FB6575B1182D}"/>
              </a:ext>
            </a:extLst>
          </p:cNvPr>
          <p:cNvPicPr>
            <a:picLocks noChangeAspect="1"/>
          </p:cNvPicPr>
          <p:nvPr/>
        </p:nvPicPr>
        <p:blipFill>
          <a:blip r:embed="rId5"/>
          <a:stretch>
            <a:fillRect/>
          </a:stretch>
        </p:blipFill>
        <p:spPr>
          <a:xfrm>
            <a:off x="7314009" y="365125"/>
            <a:ext cx="4151486" cy="5638800"/>
          </a:xfrm>
          <a:prstGeom prst="rect">
            <a:avLst/>
          </a:prstGeom>
        </p:spPr>
      </p:pic>
      <p:sp>
        <p:nvSpPr>
          <p:cNvPr id="12" name="ZoneTexte 11">
            <a:extLst>
              <a:ext uri="{FF2B5EF4-FFF2-40B4-BE49-F238E27FC236}">
                <a16:creationId xmlns:a16="http://schemas.microsoft.com/office/drawing/2014/main" id="{5552E2F2-04F5-2606-7206-253D371FA175}"/>
              </a:ext>
            </a:extLst>
          </p:cNvPr>
          <p:cNvSpPr txBox="1"/>
          <p:nvPr/>
        </p:nvSpPr>
        <p:spPr>
          <a:xfrm>
            <a:off x="4655125" y="2133598"/>
            <a:ext cx="2395645" cy="3970318"/>
          </a:xfrm>
          <a:prstGeom prst="rect">
            <a:avLst/>
          </a:prstGeom>
          <a:noFill/>
        </p:spPr>
        <p:txBody>
          <a:bodyPr wrap="square" rtlCol="0">
            <a:spAutoFit/>
          </a:bodyPr>
          <a:lstStyle/>
          <a:p>
            <a:r>
              <a:rPr lang="fr-FR" sz="2800" dirty="0">
                <a:latin typeface="+mj-lt"/>
              </a:rPr>
              <a:t>Pour fabriquer des globes terrestres en série, on gravait puis on imprimait des feuilles qu’on découpait en fuseaux. </a:t>
            </a:r>
          </a:p>
        </p:txBody>
      </p:sp>
      <p:sp>
        <p:nvSpPr>
          <p:cNvPr id="13" name="ZoneTexte 12">
            <a:extLst>
              <a:ext uri="{FF2B5EF4-FFF2-40B4-BE49-F238E27FC236}">
                <a16:creationId xmlns:a16="http://schemas.microsoft.com/office/drawing/2014/main" id="{DE8ECB58-81B0-93A4-35CC-95766B85F2EB}"/>
              </a:ext>
            </a:extLst>
          </p:cNvPr>
          <p:cNvSpPr txBox="1"/>
          <p:nvPr/>
        </p:nvSpPr>
        <p:spPr>
          <a:xfrm>
            <a:off x="7314009" y="6068283"/>
            <a:ext cx="3397277" cy="369332"/>
          </a:xfrm>
          <a:prstGeom prst="rect">
            <a:avLst/>
          </a:prstGeom>
          <a:noFill/>
        </p:spPr>
        <p:txBody>
          <a:bodyPr wrap="none" rtlCol="0">
            <a:spAutoFit/>
          </a:bodyPr>
          <a:lstStyle/>
          <a:p>
            <a:r>
              <a:rPr lang="fr-FR" dirty="0">
                <a:latin typeface="+mj-lt"/>
              </a:rPr>
              <a:t>Planisphère en fuseaux, 1518, </a:t>
            </a:r>
            <a:r>
              <a:rPr lang="fr-FR" i="1" dirty="0">
                <a:latin typeface="+mj-lt"/>
              </a:rPr>
              <a:t>BnF</a:t>
            </a:r>
          </a:p>
        </p:txBody>
      </p:sp>
    </p:spTree>
    <p:extLst>
      <p:ext uri="{BB962C8B-B14F-4D97-AF65-F5344CB8AC3E}">
        <p14:creationId xmlns:p14="http://schemas.microsoft.com/office/powerpoint/2010/main" val="259852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07DFAD-E965-D8F3-E7FA-EFB12D08A0FE}"/>
              </a:ext>
            </a:extLst>
          </p:cNvPr>
          <p:cNvSpPr>
            <a:spLocks noGrp="1"/>
          </p:cNvSpPr>
          <p:nvPr>
            <p:ph type="title"/>
          </p:nvPr>
        </p:nvSpPr>
        <p:spPr/>
        <p:txBody>
          <a:bodyPr/>
          <a:lstStyle/>
          <a:p>
            <a:r>
              <a:rPr lang="fr-FR" dirty="0"/>
              <a:t>Gérard et les globes</a:t>
            </a:r>
          </a:p>
        </p:txBody>
      </p:sp>
      <p:sp>
        <p:nvSpPr>
          <p:cNvPr id="3" name="Espace réservé du contenu 2">
            <a:extLst>
              <a:ext uri="{FF2B5EF4-FFF2-40B4-BE49-F238E27FC236}">
                <a16:creationId xmlns:a16="http://schemas.microsoft.com/office/drawing/2014/main" id="{C84F2BE5-4745-F079-24DF-CEF07D9041EA}"/>
              </a:ext>
            </a:extLst>
          </p:cNvPr>
          <p:cNvSpPr>
            <a:spLocks noGrp="1"/>
          </p:cNvSpPr>
          <p:nvPr>
            <p:ph idx="1"/>
          </p:nvPr>
        </p:nvSpPr>
        <p:spPr>
          <a:xfrm>
            <a:off x="2798618" y="5214378"/>
            <a:ext cx="8841156" cy="1006537"/>
          </a:xfrm>
        </p:spPr>
        <p:txBody>
          <a:bodyPr>
            <a:normAutofit fontScale="25000" lnSpcReduction="20000"/>
          </a:bodyPr>
          <a:lstStyle/>
          <a:p>
            <a:pPr marL="0" indent="0">
              <a:buNone/>
            </a:pPr>
            <a:r>
              <a:rPr lang="fr-FR" sz="11200" dirty="0">
                <a:latin typeface="+mj-lt"/>
              </a:rPr>
              <a:t>En 1537, Gérard se met à son compte comme fabricant de</a:t>
            </a:r>
          </a:p>
          <a:p>
            <a:pPr marL="0" indent="0">
              <a:buNone/>
            </a:pPr>
            <a:r>
              <a:rPr lang="fr-FR" sz="11200" dirty="0">
                <a:latin typeface="+mj-lt"/>
              </a:rPr>
              <a:t>globes et de cartes. L’entreprise, prospère, devient familiale.</a:t>
            </a:r>
          </a:p>
          <a:p>
            <a:endParaRPr lang="fr-FR" sz="11200" dirty="0"/>
          </a:p>
          <a:p>
            <a:endParaRPr lang="fr-FR" dirty="0"/>
          </a:p>
          <a:p>
            <a:endParaRPr lang="fr-FR" dirty="0"/>
          </a:p>
          <a:p>
            <a:endParaRPr lang="fr-FR" dirty="0"/>
          </a:p>
          <a:p>
            <a:endParaRPr lang="fr-FR" dirty="0"/>
          </a:p>
          <a:p>
            <a:pPr marL="0" indent="0">
              <a:buNone/>
            </a:pPr>
            <a:r>
              <a:rPr lang="fr-FR" dirty="0"/>
              <a:t>      </a:t>
            </a:r>
          </a:p>
        </p:txBody>
      </p:sp>
      <p:pic>
        <p:nvPicPr>
          <p:cNvPr id="5" name="Image 4">
            <a:extLst>
              <a:ext uri="{FF2B5EF4-FFF2-40B4-BE49-F238E27FC236}">
                <a16:creationId xmlns:a16="http://schemas.microsoft.com/office/drawing/2014/main" id="{238812A7-83CF-02DF-39C2-9DA7A47A935F}"/>
              </a:ext>
            </a:extLst>
          </p:cNvPr>
          <p:cNvPicPr>
            <a:picLocks noChangeAspect="1"/>
          </p:cNvPicPr>
          <p:nvPr/>
        </p:nvPicPr>
        <p:blipFill>
          <a:blip r:embed="rId3"/>
          <a:stretch>
            <a:fillRect/>
          </a:stretch>
        </p:blipFill>
        <p:spPr>
          <a:xfrm>
            <a:off x="7597803" y="198871"/>
            <a:ext cx="3862724" cy="4414541"/>
          </a:xfrm>
          <a:prstGeom prst="rect">
            <a:avLst/>
          </a:prstGeom>
        </p:spPr>
      </p:pic>
      <p:pic>
        <p:nvPicPr>
          <p:cNvPr id="6" name="Image 5">
            <a:extLst>
              <a:ext uri="{FF2B5EF4-FFF2-40B4-BE49-F238E27FC236}">
                <a16:creationId xmlns:a16="http://schemas.microsoft.com/office/drawing/2014/main" id="{ACB372F3-6299-FAE3-A99D-E42904FE688C}"/>
              </a:ext>
            </a:extLst>
          </p:cNvPr>
          <p:cNvPicPr>
            <a:picLocks noChangeAspect="1"/>
          </p:cNvPicPr>
          <p:nvPr/>
        </p:nvPicPr>
        <p:blipFill>
          <a:blip r:embed="rId4"/>
          <a:stretch>
            <a:fillRect/>
          </a:stretch>
        </p:blipFill>
        <p:spPr>
          <a:xfrm>
            <a:off x="938268" y="4795766"/>
            <a:ext cx="1595569" cy="1595569"/>
          </a:xfrm>
          <a:prstGeom prst="rect">
            <a:avLst/>
          </a:prstGeom>
        </p:spPr>
      </p:pic>
      <p:sp>
        <p:nvSpPr>
          <p:cNvPr id="8" name="ZoneTexte 7">
            <a:extLst>
              <a:ext uri="{FF2B5EF4-FFF2-40B4-BE49-F238E27FC236}">
                <a16:creationId xmlns:a16="http://schemas.microsoft.com/office/drawing/2014/main" id="{145646F2-BFCD-65CB-AA43-9854C5840491}"/>
              </a:ext>
            </a:extLst>
          </p:cNvPr>
          <p:cNvSpPr txBox="1"/>
          <p:nvPr/>
        </p:nvSpPr>
        <p:spPr>
          <a:xfrm>
            <a:off x="1910885" y="3338945"/>
            <a:ext cx="5285999" cy="369332"/>
          </a:xfrm>
          <a:prstGeom prst="rect">
            <a:avLst/>
          </a:prstGeom>
          <a:noFill/>
        </p:spPr>
        <p:txBody>
          <a:bodyPr wrap="none" rtlCol="0">
            <a:spAutoFit/>
          </a:bodyPr>
          <a:lstStyle/>
          <a:p>
            <a:r>
              <a:rPr lang="fr-FR" dirty="0">
                <a:latin typeface="+mj-lt"/>
              </a:rPr>
              <a:t>Un exemplaire du</a:t>
            </a:r>
            <a:r>
              <a:rPr lang="fr-FR" sz="1800" dirty="0">
                <a:latin typeface="+mj-lt"/>
              </a:rPr>
              <a:t> globe de </a:t>
            </a:r>
            <a:r>
              <a:rPr lang="fr-FR" sz="1800" dirty="0" err="1">
                <a:latin typeface="+mj-lt"/>
              </a:rPr>
              <a:t>Frisius</a:t>
            </a:r>
            <a:r>
              <a:rPr lang="fr-FR" sz="1800" dirty="0">
                <a:latin typeface="+mj-lt"/>
              </a:rPr>
              <a:t>, </a:t>
            </a:r>
            <a:r>
              <a:rPr lang="fr-FR" sz="1800" dirty="0" err="1">
                <a:latin typeface="+mj-lt"/>
              </a:rPr>
              <a:t>Heyden</a:t>
            </a:r>
            <a:r>
              <a:rPr lang="fr-FR" sz="1800" dirty="0">
                <a:latin typeface="+mj-lt"/>
              </a:rPr>
              <a:t> et Mercator</a:t>
            </a:r>
            <a:endParaRPr lang="fr-FR" dirty="0"/>
          </a:p>
        </p:txBody>
      </p:sp>
    </p:spTree>
    <p:extLst>
      <p:ext uri="{BB962C8B-B14F-4D97-AF65-F5344CB8AC3E}">
        <p14:creationId xmlns:p14="http://schemas.microsoft.com/office/powerpoint/2010/main" val="1406021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2CFB5-2AA8-30EE-DC82-238A2D653544}"/>
              </a:ext>
            </a:extLst>
          </p:cNvPr>
          <p:cNvSpPr>
            <a:spLocks noGrp="1"/>
          </p:cNvSpPr>
          <p:nvPr>
            <p:ph type="title"/>
          </p:nvPr>
        </p:nvSpPr>
        <p:spPr/>
        <p:txBody>
          <a:bodyPr/>
          <a:lstStyle/>
          <a:p>
            <a:r>
              <a:rPr lang="fr-FR" dirty="0"/>
              <a:t>Gérard et l’Inquisition</a:t>
            </a:r>
          </a:p>
        </p:txBody>
      </p:sp>
      <p:sp>
        <p:nvSpPr>
          <p:cNvPr id="3" name="Espace réservé du contenu 2">
            <a:extLst>
              <a:ext uri="{FF2B5EF4-FFF2-40B4-BE49-F238E27FC236}">
                <a16:creationId xmlns:a16="http://schemas.microsoft.com/office/drawing/2014/main" id="{B5B7F27B-ECD4-D05A-1475-BB37BDF3D724}"/>
              </a:ext>
            </a:extLst>
          </p:cNvPr>
          <p:cNvSpPr>
            <a:spLocks noGrp="1"/>
          </p:cNvSpPr>
          <p:nvPr>
            <p:ph idx="1"/>
          </p:nvPr>
        </p:nvSpPr>
        <p:spPr/>
        <p:txBody>
          <a:bodyPr>
            <a:normAutofit fontScale="92500" lnSpcReduction="10000"/>
          </a:bodyPr>
          <a:lstStyle/>
          <a:p>
            <a:pPr marL="0" indent="0">
              <a:buNone/>
            </a:pPr>
            <a:r>
              <a:rPr lang="fr-FR" dirty="0">
                <a:latin typeface="+mj-lt"/>
              </a:rPr>
              <a:t>Pour avoir côtoyé Franciscus </a:t>
            </a:r>
            <a:r>
              <a:rPr lang="fr-FR" dirty="0" err="1">
                <a:latin typeface="+mj-lt"/>
              </a:rPr>
              <a:t>Monachus</a:t>
            </a:r>
            <a:r>
              <a:rPr lang="fr-FR" dirty="0">
                <a:latin typeface="+mj-lt"/>
              </a:rPr>
              <a:t>, qui fréquentait un monastère jugé hérétique, Gérard est emprisonné par l’Inquisition en 1543. Faute de preuves, il est libéré au bout de 7 mois.</a:t>
            </a:r>
          </a:p>
          <a:p>
            <a:pPr marL="0" indent="0">
              <a:buNone/>
            </a:pPr>
            <a:endParaRPr lang="fr-FR" dirty="0">
              <a:latin typeface="+mj-lt"/>
            </a:endParaRPr>
          </a:p>
          <a:p>
            <a:pPr marL="0" indent="0">
              <a:buNone/>
            </a:pPr>
            <a:r>
              <a:rPr lang="fr-FR" dirty="0">
                <a:latin typeface="+mj-lt"/>
              </a:rPr>
              <a:t>En 1552, Gérard déménage à Duisburg, plus </a:t>
            </a:r>
          </a:p>
          <a:p>
            <a:pPr marL="0" indent="0">
              <a:buNone/>
            </a:pPr>
            <a:r>
              <a:rPr lang="fr-FR" dirty="0">
                <a:latin typeface="+mj-lt"/>
              </a:rPr>
              <a:t>sûre. 12 ans de travail pour publier une carte </a:t>
            </a:r>
          </a:p>
          <a:p>
            <a:pPr marL="0" indent="0">
              <a:buNone/>
            </a:pPr>
            <a:r>
              <a:rPr lang="fr-FR" dirty="0">
                <a:latin typeface="+mj-lt"/>
              </a:rPr>
              <a:t>de l’Europe.</a:t>
            </a:r>
          </a:p>
          <a:p>
            <a:pPr marL="0" indent="0">
              <a:buNone/>
            </a:pPr>
            <a:endParaRPr lang="fr-FR" dirty="0">
              <a:latin typeface="+mj-lt"/>
            </a:endParaRPr>
          </a:p>
          <a:p>
            <a:pPr marL="0" indent="0">
              <a:buNone/>
            </a:pPr>
            <a:r>
              <a:rPr lang="fr-FR" dirty="0">
                <a:latin typeface="+mj-lt"/>
              </a:rPr>
              <a:t>En 1560, il arpente la Lorraine, c’est</a:t>
            </a:r>
          </a:p>
          <a:p>
            <a:pPr marL="0" indent="0">
              <a:buNone/>
            </a:pPr>
            <a:r>
              <a:rPr lang="fr-FR" dirty="0">
                <a:latin typeface="+mj-lt"/>
              </a:rPr>
              <a:t>sa seule expédition sur le terrain.</a:t>
            </a:r>
          </a:p>
        </p:txBody>
      </p:sp>
      <p:pic>
        <p:nvPicPr>
          <p:cNvPr id="5" name="Image 4">
            <a:extLst>
              <a:ext uri="{FF2B5EF4-FFF2-40B4-BE49-F238E27FC236}">
                <a16:creationId xmlns:a16="http://schemas.microsoft.com/office/drawing/2014/main" id="{85DF5292-7CE4-BED6-FE30-29303017077F}"/>
              </a:ext>
            </a:extLst>
          </p:cNvPr>
          <p:cNvPicPr>
            <a:picLocks noChangeAspect="1"/>
          </p:cNvPicPr>
          <p:nvPr/>
        </p:nvPicPr>
        <p:blipFill>
          <a:blip r:embed="rId3"/>
          <a:stretch>
            <a:fillRect/>
          </a:stretch>
        </p:blipFill>
        <p:spPr>
          <a:xfrm>
            <a:off x="5901616" y="4492756"/>
            <a:ext cx="1714069" cy="1684207"/>
          </a:xfrm>
          <a:prstGeom prst="rect">
            <a:avLst/>
          </a:prstGeom>
        </p:spPr>
      </p:pic>
      <p:pic>
        <p:nvPicPr>
          <p:cNvPr id="7" name="Image 6">
            <a:extLst>
              <a:ext uri="{FF2B5EF4-FFF2-40B4-BE49-F238E27FC236}">
                <a16:creationId xmlns:a16="http://schemas.microsoft.com/office/drawing/2014/main" id="{2E4FFFE0-14E4-BE12-8490-86CD6319E1BB}"/>
              </a:ext>
            </a:extLst>
          </p:cNvPr>
          <p:cNvPicPr>
            <a:picLocks noChangeAspect="1"/>
          </p:cNvPicPr>
          <p:nvPr/>
        </p:nvPicPr>
        <p:blipFill>
          <a:blip r:embed="rId4"/>
          <a:stretch>
            <a:fillRect/>
          </a:stretch>
        </p:blipFill>
        <p:spPr>
          <a:xfrm>
            <a:off x="7732780" y="2903071"/>
            <a:ext cx="3503924" cy="2884543"/>
          </a:xfrm>
          <a:prstGeom prst="rect">
            <a:avLst/>
          </a:prstGeom>
        </p:spPr>
      </p:pic>
    </p:spTree>
    <p:extLst>
      <p:ext uri="{BB962C8B-B14F-4D97-AF65-F5344CB8AC3E}">
        <p14:creationId xmlns:p14="http://schemas.microsoft.com/office/powerpoint/2010/main" val="1466407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AC42EB-F9AC-0CAF-5CA2-B36611A2AE46}"/>
              </a:ext>
            </a:extLst>
          </p:cNvPr>
          <p:cNvSpPr>
            <a:spLocks noGrp="1"/>
          </p:cNvSpPr>
          <p:nvPr>
            <p:ph type="title"/>
          </p:nvPr>
        </p:nvSpPr>
        <p:spPr>
          <a:xfrm>
            <a:off x="838200" y="365125"/>
            <a:ext cx="6627607" cy="5809764"/>
          </a:xfrm>
        </p:spPr>
        <p:txBody>
          <a:bodyPr>
            <a:normAutofit/>
          </a:bodyPr>
          <a:lstStyle/>
          <a:p>
            <a:br>
              <a:rPr lang="fr-FR" sz="2800" dirty="0"/>
            </a:br>
            <a:r>
              <a:rPr lang="fr-FR" sz="3200" dirty="0"/>
              <a:t>Jusqu’à son dernier souffle, Gérard, assisté par ses fils, continue de produire des cartes (100) et prévoit de les rassembler, accompagnées de volumineux commentaires, dans un grand ouvrage dédié au roi Atlas de Maurétanie. </a:t>
            </a:r>
            <a:br>
              <a:rPr lang="fr-FR" sz="3200" dirty="0"/>
            </a:br>
            <a:br>
              <a:rPr lang="fr-FR" sz="3200" dirty="0"/>
            </a:br>
            <a:r>
              <a:rPr lang="fr-FR" sz="3200" dirty="0"/>
              <a:t>Ce sont ses descendants qui le terminent, et un habile successeur, </a:t>
            </a:r>
            <a:r>
              <a:rPr lang="fr-FR" sz="3200" dirty="0" err="1"/>
              <a:t>Hondius</a:t>
            </a:r>
            <a:r>
              <a:rPr lang="fr-FR" sz="3200" dirty="0"/>
              <a:t>, qui en assure la réussite commerciale à partir de 1603.</a:t>
            </a:r>
          </a:p>
        </p:txBody>
      </p:sp>
      <p:pic>
        <p:nvPicPr>
          <p:cNvPr id="5" name="Image 4">
            <a:extLst>
              <a:ext uri="{FF2B5EF4-FFF2-40B4-BE49-F238E27FC236}">
                <a16:creationId xmlns:a16="http://schemas.microsoft.com/office/drawing/2014/main" id="{E30508A5-26FC-7E8C-3746-831BD24A5BCD}"/>
              </a:ext>
            </a:extLst>
          </p:cNvPr>
          <p:cNvPicPr>
            <a:picLocks noChangeAspect="1"/>
          </p:cNvPicPr>
          <p:nvPr/>
        </p:nvPicPr>
        <p:blipFill>
          <a:blip r:embed="rId3"/>
          <a:stretch>
            <a:fillRect/>
          </a:stretch>
        </p:blipFill>
        <p:spPr>
          <a:xfrm>
            <a:off x="7821998" y="365125"/>
            <a:ext cx="3531802" cy="5925909"/>
          </a:xfrm>
          <a:prstGeom prst="rect">
            <a:avLst/>
          </a:prstGeom>
        </p:spPr>
      </p:pic>
    </p:spTree>
    <p:extLst>
      <p:ext uri="{BB962C8B-B14F-4D97-AF65-F5344CB8AC3E}">
        <p14:creationId xmlns:p14="http://schemas.microsoft.com/office/powerpoint/2010/main" val="558022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AC42EB-F9AC-0CAF-5CA2-B36611A2AE46}"/>
              </a:ext>
            </a:extLst>
          </p:cNvPr>
          <p:cNvSpPr>
            <a:spLocks noGrp="1"/>
          </p:cNvSpPr>
          <p:nvPr>
            <p:ph type="title"/>
          </p:nvPr>
        </p:nvSpPr>
        <p:spPr>
          <a:xfrm>
            <a:off x="838201" y="365125"/>
            <a:ext cx="4191000" cy="992620"/>
          </a:xfrm>
        </p:spPr>
        <p:txBody>
          <a:bodyPr>
            <a:normAutofit/>
          </a:bodyPr>
          <a:lstStyle/>
          <a:p>
            <a:r>
              <a:rPr lang="fr-FR" dirty="0"/>
              <a:t>Vos questions ?</a:t>
            </a:r>
          </a:p>
        </p:txBody>
      </p:sp>
      <p:pic>
        <p:nvPicPr>
          <p:cNvPr id="5" name="Image 4">
            <a:extLst>
              <a:ext uri="{FF2B5EF4-FFF2-40B4-BE49-F238E27FC236}">
                <a16:creationId xmlns:a16="http://schemas.microsoft.com/office/drawing/2014/main" id="{E30508A5-26FC-7E8C-3746-831BD24A5BCD}"/>
              </a:ext>
            </a:extLst>
          </p:cNvPr>
          <p:cNvPicPr>
            <a:picLocks noChangeAspect="1"/>
          </p:cNvPicPr>
          <p:nvPr/>
        </p:nvPicPr>
        <p:blipFill>
          <a:blip r:embed="rId3"/>
          <a:stretch>
            <a:fillRect/>
          </a:stretch>
        </p:blipFill>
        <p:spPr>
          <a:xfrm>
            <a:off x="7821998" y="365125"/>
            <a:ext cx="3531802" cy="5925909"/>
          </a:xfrm>
          <a:prstGeom prst="rect">
            <a:avLst/>
          </a:prstGeom>
        </p:spPr>
      </p:pic>
    </p:spTree>
    <p:extLst>
      <p:ext uri="{BB962C8B-B14F-4D97-AF65-F5344CB8AC3E}">
        <p14:creationId xmlns:p14="http://schemas.microsoft.com/office/powerpoint/2010/main" val="2113120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6A2BF-1AE3-92CD-967B-6F322C61F050}"/>
              </a:ext>
            </a:extLst>
          </p:cNvPr>
          <p:cNvSpPr>
            <a:spLocks noGrp="1"/>
          </p:cNvSpPr>
          <p:nvPr>
            <p:ph type="title"/>
          </p:nvPr>
        </p:nvSpPr>
        <p:spPr/>
        <p:txBody>
          <a:bodyPr/>
          <a:lstStyle/>
          <a:p>
            <a:r>
              <a:rPr lang="fr-FR" dirty="0"/>
              <a:t>XIXème siècle : les cartes conformes sont innombrables</a:t>
            </a:r>
          </a:p>
        </p:txBody>
      </p:sp>
      <p:pic>
        <p:nvPicPr>
          <p:cNvPr id="5" name="Image 4">
            <a:extLst>
              <a:ext uri="{FF2B5EF4-FFF2-40B4-BE49-F238E27FC236}">
                <a16:creationId xmlns:a16="http://schemas.microsoft.com/office/drawing/2014/main" id="{B3ED44D4-8E23-A138-64F0-54E3CBF62C24}"/>
              </a:ext>
            </a:extLst>
          </p:cNvPr>
          <p:cNvPicPr>
            <a:picLocks noChangeAspect="1"/>
          </p:cNvPicPr>
          <p:nvPr/>
        </p:nvPicPr>
        <p:blipFill>
          <a:blip r:embed="rId3"/>
          <a:stretch>
            <a:fillRect/>
          </a:stretch>
        </p:blipFill>
        <p:spPr>
          <a:xfrm>
            <a:off x="3581400" y="1690688"/>
            <a:ext cx="7772400" cy="4618036"/>
          </a:xfrm>
          <a:prstGeom prst="rect">
            <a:avLst/>
          </a:prstGeom>
        </p:spPr>
      </p:pic>
      <p:sp>
        <p:nvSpPr>
          <p:cNvPr id="6" name="ZoneTexte 5">
            <a:extLst>
              <a:ext uri="{FF2B5EF4-FFF2-40B4-BE49-F238E27FC236}">
                <a16:creationId xmlns:a16="http://schemas.microsoft.com/office/drawing/2014/main" id="{F5D8D0F5-2A8A-A615-1E6C-04D4F15E5D7F}"/>
              </a:ext>
            </a:extLst>
          </p:cNvPr>
          <p:cNvSpPr txBox="1"/>
          <p:nvPr/>
        </p:nvSpPr>
        <p:spPr>
          <a:xfrm>
            <a:off x="1129553" y="2033193"/>
            <a:ext cx="2451847" cy="4247317"/>
          </a:xfrm>
          <a:prstGeom prst="rect">
            <a:avLst/>
          </a:prstGeom>
          <a:noFill/>
        </p:spPr>
        <p:txBody>
          <a:bodyPr wrap="square" rtlCol="0">
            <a:spAutoFit/>
          </a:bodyPr>
          <a:lstStyle/>
          <a:p>
            <a:r>
              <a:rPr lang="fr-FR" dirty="0">
                <a:latin typeface="+mj-lt"/>
              </a:rPr>
              <a:t>Bernhard Riemann affirme que toute région du plan délimitée par une courbe fermée possède une carte conforme circulaire. </a:t>
            </a:r>
          </a:p>
          <a:p>
            <a:endParaRPr lang="fr-FR" dirty="0">
              <a:latin typeface="+mj-lt"/>
            </a:endParaRPr>
          </a:p>
          <a:p>
            <a:endParaRPr lang="fr-FR" dirty="0">
              <a:latin typeface="+mj-lt"/>
            </a:endParaRPr>
          </a:p>
          <a:p>
            <a:r>
              <a:rPr lang="fr-FR" dirty="0">
                <a:latin typeface="+mj-lt"/>
              </a:rPr>
              <a:t>Il donne une démonstration fondée sur une analogie physique. Démonstration complète par Henri Poincaré en 1907.</a:t>
            </a:r>
          </a:p>
        </p:txBody>
      </p:sp>
    </p:spTree>
    <p:extLst>
      <p:ext uri="{BB962C8B-B14F-4D97-AF65-F5344CB8AC3E}">
        <p14:creationId xmlns:p14="http://schemas.microsoft.com/office/powerpoint/2010/main" val="2780299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1623A54-9F60-84D0-B160-D7CB3C34D1A5}"/>
              </a:ext>
            </a:extLst>
          </p:cNvPr>
          <p:cNvPicPr>
            <a:picLocks noChangeAspect="1"/>
          </p:cNvPicPr>
          <p:nvPr/>
        </p:nvPicPr>
        <p:blipFill>
          <a:blip r:embed="rId3"/>
          <a:stretch>
            <a:fillRect/>
          </a:stretch>
        </p:blipFill>
        <p:spPr>
          <a:xfrm>
            <a:off x="643591" y="289486"/>
            <a:ext cx="4127500" cy="4127500"/>
          </a:xfrm>
          <a:prstGeom prst="rect">
            <a:avLst/>
          </a:prstGeom>
        </p:spPr>
      </p:pic>
    </p:spTree>
    <p:extLst>
      <p:ext uri="{BB962C8B-B14F-4D97-AF65-F5344CB8AC3E}">
        <p14:creationId xmlns:p14="http://schemas.microsoft.com/office/powerpoint/2010/main" val="1690211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1623A54-9F60-84D0-B160-D7CB3C34D1A5}"/>
              </a:ext>
            </a:extLst>
          </p:cNvPr>
          <p:cNvPicPr>
            <a:picLocks noChangeAspect="1"/>
          </p:cNvPicPr>
          <p:nvPr/>
        </p:nvPicPr>
        <p:blipFill>
          <a:blip r:embed="rId3"/>
          <a:stretch>
            <a:fillRect/>
          </a:stretch>
        </p:blipFill>
        <p:spPr>
          <a:xfrm>
            <a:off x="643591" y="289486"/>
            <a:ext cx="4127500" cy="4127500"/>
          </a:xfrm>
          <a:prstGeom prst="rect">
            <a:avLst/>
          </a:prstGeom>
        </p:spPr>
      </p:pic>
      <p:pic>
        <p:nvPicPr>
          <p:cNvPr id="3" name="Image 2">
            <a:extLst>
              <a:ext uri="{FF2B5EF4-FFF2-40B4-BE49-F238E27FC236}">
                <a16:creationId xmlns:a16="http://schemas.microsoft.com/office/drawing/2014/main" id="{309F23C1-FB98-B331-E8FA-C449A39E2BC9}"/>
              </a:ext>
            </a:extLst>
          </p:cNvPr>
          <p:cNvPicPr>
            <a:picLocks noChangeAspect="1"/>
          </p:cNvPicPr>
          <p:nvPr/>
        </p:nvPicPr>
        <p:blipFill>
          <a:blip r:embed="rId4"/>
          <a:stretch>
            <a:fillRect/>
          </a:stretch>
        </p:blipFill>
        <p:spPr>
          <a:xfrm>
            <a:off x="6096000" y="232038"/>
            <a:ext cx="4127500" cy="4127500"/>
          </a:xfrm>
          <a:prstGeom prst="rect">
            <a:avLst/>
          </a:prstGeom>
        </p:spPr>
      </p:pic>
      <p:sp>
        <p:nvSpPr>
          <p:cNvPr id="4" name="ZoneTexte 3">
            <a:extLst>
              <a:ext uri="{FF2B5EF4-FFF2-40B4-BE49-F238E27FC236}">
                <a16:creationId xmlns:a16="http://schemas.microsoft.com/office/drawing/2014/main" id="{BFD3E355-2FA5-3F3D-63B3-00DB2852AAD6}"/>
              </a:ext>
            </a:extLst>
          </p:cNvPr>
          <p:cNvSpPr txBox="1"/>
          <p:nvPr/>
        </p:nvSpPr>
        <p:spPr>
          <a:xfrm>
            <a:off x="6096000" y="4416986"/>
            <a:ext cx="2916311" cy="738664"/>
          </a:xfrm>
          <a:prstGeom prst="rect">
            <a:avLst/>
          </a:prstGeom>
          <a:noFill/>
        </p:spPr>
        <p:txBody>
          <a:bodyPr wrap="none" rtlCol="0">
            <a:spAutoFit/>
          </a:bodyPr>
          <a:lstStyle/>
          <a:p>
            <a:r>
              <a:rPr lang="fr-FR" sz="1400" dirty="0">
                <a:latin typeface="+mj-lt"/>
              </a:rPr>
              <a:t>Logiciel </a:t>
            </a:r>
            <a:r>
              <a:rPr lang="fr-FR" sz="1400" dirty="0" err="1">
                <a:latin typeface="+mj-lt"/>
              </a:rPr>
              <a:t>CirclePack</a:t>
            </a:r>
            <a:r>
              <a:rPr lang="fr-FR" sz="1400" dirty="0">
                <a:latin typeface="+mj-lt"/>
              </a:rPr>
              <a:t> de Ken Stephenson</a:t>
            </a:r>
          </a:p>
          <a:p>
            <a:r>
              <a:rPr lang="fr-FR" sz="1400" dirty="0"/>
              <a:t>http://</a:t>
            </a:r>
            <a:r>
              <a:rPr lang="fr-FR" sz="1400" dirty="0" err="1"/>
              <a:t>circlepack.com</a:t>
            </a:r>
            <a:r>
              <a:rPr lang="fr-FR" sz="1400" dirty="0"/>
              <a:t>/</a:t>
            </a:r>
            <a:r>
              <a:rPr lang="fr-FR" sz="1400" dirty="0" err="1"/>
              <a:t>software.html</a:t>
            </a:r>
            <a:endParaRPr lang="fr-FR" sz="1400" dirty="0"/>
          </a:p>
          <a:p>
            <a:r>
              <a:rPr lang="fr-FR" sz="1400" dirty="0">
                <a:latin typeface="+mj-lt"/>
              </a:rPr>
              <a:t>N. </a:t>
            </a:r>
            <a:r>
              <a:rPr lang="fr-FR" sz="1400" dirty="0" err="1">
                <a:latin typeface="+mj-lt"/>
              </a:rPr>
              <a:t>Berakdar</a:t>
            </a:r>
            <a:r>
              <a:rPr lang="fr-FR" sz="1400" dirty="0">
                <a:latin typeface="+mj-lt"/>
              </a:rPr>
              <a:t>, V. Brunel, J. </a:t>
            </a:r>
            <a:r>
              <a:rPr lang="fr-FR" sz="1400" dirty="0" err="1">
                <a:latin typeface="+mj-lt"/>
              </a:rPr>
              <a:t>Dai</a:t>
            </a:r>
            <a:endParaRPr lang="fr-FR" sz="1400" dirty="0">
              <a:latin typeface="+mj-lt"/>
            </a:endParaRPr>
          </a:p>
        </p:txBody>
      </p:sp>
      <p:sp>
        <p:nvSpPr>
          <p:cNvPr id="6" name="ZoneTexte 5">
            <a:extLst>
              <a:ext uri="{FF2B5EF4-FFF2-40B4-BE49-F238E27FC236}">
                <a16:creationId xmlns:a16="http://schemas.microsoft.com/office/drawing/2014/main" id="{F94B77D1-2FE0-7C01-8137-74E7E563B32E}"/>
              </a:ext>
            </a:extLst>
          </p:cNvPr>
          <p:cNvSpPr txBox="1"/>
          <p:nvPr/>
        </p:nvSpPr>
        <p:spPr>
          <a:xfrm>
            <a:off x="753028" y="5550946"/>
            <a:ext cx="11133754" cy="461665"/>
          </a:xfrm>
          <a:prstGeom prst="rect">
            <a:avLst/>
          </a:prstGeom>
          <a:noFill/>
        </p:spPr>
        <p:txBody>
          <a:bodyPr wrap="none" rtlCol="0">
            <a:spAutoFit/>
          </a:bodyPr>
          <a:lstStyle/>
          <a:p>
            <a:r>
              <a:rPr lang="fr-FR" sz="2400" dirty="0">
                <a:latin typeface="+mj-lt"/>
              </a:rPr>
              <a:t>La carte conforme de Riemann se faufile dans les pointes au prix d’une grande distorsion.</a:t>
            </a:r>
          </a:p>
        </p:txBody>
      </p:sp>
    </p:spTree>
    <p:extLst>
      <p:ext uri="{BB962C8B-B14F-4D97-AF65-F5344CB8AC3E}">
        <p14:creationId xmlns:p14="http://schemas.microsoft.com/office/powerpoint/2010/main" val="3464554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234776-A0A7-A370-2176-829C1A76DA89}"/>
              </a:ext>
            </a:extLst>
          </p:cNvPr>
          <p:cNvSpPr>
            <a:spLocks noGrp="1"/>
          </p:cNvSpPr>
          <p:nvPr>
            <p:ph type="title"/>
          </p:nvPr>
        </p:nvSpPr>
        <p:spPr/>
        <p:txBody>
          <a:bodyPr/>
          <a:lstStyle/>
          <a:p>
            <a:r>
              <a:rPr lang="fr-FR" dirty="0"/>
              <a:t>La carte quinconciale de Peirce</a:t>
            </a:r>
          </a:p>
        </p:txBody>
      </p:sp>
      <p:sp>
        <p:nvSpPr>
          <p:cNvPr id="3" name="Espace réservé du contenu 2">
            <a:extLst>
              <a:ext uri="{FF2B5EF4-FFF2-40B4-BE49-F238E27FC236}">
                <a16:creationId xmlns:a16="http://schemas.microsoft.com/office/drawing/2014/main" id="{0158A227-612C-5B47-FE00-32A02B1664EB}"/>
              </a:ext>
            </a:extLst>
          </p:cNvPr>
          <p:cNvSpPr>
            <a:spLocks noGrp="1"/>
          </p:cNvSpPr>
          <p:nvPr>
            <p:ph idx="1"/>
          </p:nvPr>
        </p:nvSpPr>
        <p:spPr>
          <a:xfrm>
            <a:off x="838200" y="1825625"/>
            <a:ext cx="3748790" cy="3525864"/>
          </a:xfrm>
        </p:spPr>
        <p:txBody>
          <a:bodyPr/>
          <a:lstStyle/>
          <a:p>
            <a:pPr marL="0" indent="0">
              <a:buNone/>
            </a:pPr>
            <a:r>
              <a:rPr lang="fr-FR" dirty="0"/>
              <a:t>Au XIXème siècle, un américain, Charles S. Pierce, a l’idée d’assembler 8 triangles curvilignes pour obtenir un planisphère conforme</a:t>
            </a:r>
          </a:p>
          <a:p>
            <a:pPr marL="0" indent="0">
              <a:buNone/>
            </a:pPr>
            <a:endParaRPr lang="fr-FR" dirty="0"/>
          </a:p>
        </p:txBody>
      </p:sp>
      <p:pic>
        <p:nvPicPr>
          <p:cNvPr id="5" name="Image 4">
            <a:extLst>
              <a:ext uri="{FF2B5EF4-FFF2-40B4-BE49-F238E27FC236}">
                <a16:creationId xmlns:a16="http://schemas.microsoft.com/office/drawing/2014/main" id="{52B1276F-BE56-ECC5-A8A1-F922554B4324}"/>
              </a:ext>
            </a:extLst>
          </p:cNvPr>
          <p:cNvPicPr>
            <a:picLocks noChangeAspect="1"/>
          </p:cNvPicPr>
          <p:nvPr/>
        </p:nvPicPr>
        <p:blipFill>
          <a:blip r:embed="rId2"/>
          <a:stretch>
            <a:fillRect/>
          </a:stretch>
        </p:blipFill>
        <p:spPr>
          <a:xfrm>
            <a:off x="5313352" y="1690688"/>
            <a:ext cx="5361663" cy="4197246"/>
          </a:xfrm>
          <a:prstGeom prst="rect">
            <a:avLst/>
          </a:prstGeom>
        </p:spPr>
      </p:pic>
    </p:spTree>
    <p:extLst>
      <p:ext uri="{BB962C8B-B14F-4D97-AF65-F5344CB8AC3E}">
        <p14:creationId xmlns:p14="http://schemas.microsoft.com/office/powerpoint/2010/main" val="779477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234776-A0A7-A370-2176-829C1A76DA89}"/>
              </a:ext>
            </a:extLst>
          </p:cNvPr>
          <p:cNvSpPr>
            <a:spLocks noGrp="1"/>
          </p:cNvSpPr>
          <p:nvPr>
            <p:ph type="title"/>
          </p:nvPr>
        </p:nvSpPr>
        <p:spPr/>
        <p:txBody>
          <a:bodyPr/>
          <a:lstStyle/>
          <a:p>
            <a:r>
              <a:rPr lang="fr-FR" dirty="0"/>
              <a:t>La carte quinconciale de Peirce</a:t>
            </a:r>
          </a:p>
        </p:txBody>
      </p:sp>
      <p:sp>
        <p:nvSpPr>
          <p:cNvPr id="3" name="Espace réservé du contenu 2">
            <a:extLst>
              <a:ext uri="{FF2B5EF4-FFF2-40B4-BE49-F238E27FC236}">
                <a16:creationId xmlns:a16="http://schemas.microsoft.com/office/drawing/2014/main" id="{0158A227-612C-5B47-FE00-32A02B1664EB}"/>
              </a:ext>
            </a:extLst>
          </p:cNvPr>
          <p:cNvSpPr>
            <a:spLocks noGrp="1"/>
          </p:cNvSpPr>
          <p:nvPr>
            <p:ph idx="1"/>
          </p:nvPr>
        </p:nvSpPr>
        <p:spPr>
          <a:xfrm>
            <a:off x="838200" y="1825625"/>
            <a:ext cx="4048593" cy="4080500"/>
          </a:xfrm>
        </p:spPr>
        <p:txBody>
          <a:bodyPr>
            <a:normAutofit/>
          </a:bodyPr>
          <a:lstStyle/>
          <a:p>
            <a:pPr marL="0" indent="0">
              <a:buNone/>
            </a:pPr>
            <a:r>
              <a:rPr lang="fr-FR" dirty="0"/>
              <a:t>L’équateur est représenté par un carré. La </a:t>
            </a:r>
            <a:r>
              <a:rPr lang="fr-FR" i="1" dirty="0"/>
              <a:t>distorsion</a:t>
            </a:r>
            <a:r>
              <a:rPr lang="fr-FR" dirty="0"/>
              <a:t> est forte, comme dans le planisphère de Mercator, mais concentrée aux 4 coins de l’équateur, dans l’océan.</a:t>
            </a:r>
          </a:p>
          <a:p>
            <a:pPr marL="0" indent="0">
              <a:buNone/>
            </a:pPr>
            <a:endParaRPr lang="fr-FR" dirty="0"/>
          </a:p>
          <a:p>
            <a:pPr marL="0" indent="0">
              <a:buNone/>
            </a:pPr>
            <a:r>
              <a:rPr lang="fr-FR" sz="2000" dirty="0"/>
              <a:t>Geoffroy vous en dira davantage</a:t>
            </a:r>
          </a:p>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76582F2E-B3D5-DD65-4BAF-89182B50C9BD}"/>
              </a:ext>
            </a:extLst>
          </p:cNvPr>
          <p:cNvPicPr>
            <a:picLocks noChangeAspect="1"/>
          </p:cNvPicPr>
          <p:nvPr/>
        </p:nvPicPr>
        <p:blipFill>
          <a:blip r:embed="rId3"/>
          <a:stretch>
            <a:fillRect/>
          </a:stretch>
        </p:blipFill>
        <p:spPr>
          <a:xfrm>
            <a:off x="5790282" y="1467411"/>
            <a:ext cx="4796928" cy="4796928"/>
          </a:xfrm>
          <a:prstGeom prst="rect">
            <a:avLst/>
          </a:prstGeom>
        </p:spPr>
      </p:pic>
    </p:spTree>
    <p:extLst>
      <p:ext uri="{BB962C8B-B14F-4D97-AF65-F5344CB8AC3E}">
        <p14:creationId xmlns:p14="http://schemas.microsoft.com/office/powerpoint/2010/main" val="4172065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234776-A0A7-A370-2176-829C1A76DA89}"/>
              </a:ext>
            </a:extLst>
          </p:cNvPr>
          <p:cNvSpPr>
            <a:spLocks noGrp="1"/>
          </p:cNvSpPr>
          <p:nvPr>
            <p:ph type="title"/>
          </p:nvPr>
        </p:nvSpPr>
        <p:spPr/>
        <p:txBody>
          <a:bodyPr/>
          <a:lstStyle/>
          <a:p>
            <a:r>
              <a:rPr lang="fr-FR" dirty="0"/>
              <a:t>La carte quinconciale de Peirce</a:t>
            </a:r>
          </a:p>
        </p:txBody>
      </p:sp>
      <p:sp>
        <p:nvSpPr>
          <p:cNvPr id="3" name="Espace réservé du contenu 2">
            <a:extLst>
              <a:ext uri="{FF2B5EF4-FFF2-40B4-BE49-F238E27FC236}">
                <a16:creationId xmlns:a16="http://schemas.microsoft.com/office/drawing/2014/main" id="{0158A227-612C-5B47-FE00-32A02B1664EB}"/>
              </a:ext>
            </a:extLst>
          </p:cNvPr>
          <p:cNvSpPr>
            <a:spLocks noGrp="1"/>
          </p:cNvSpPr>
          <p:nvPr>
            <p:ph idx="1"/>
          </p:nvPr>
        </p:nvSpPr>
        <p:spPr>
          <a:xfrm>
            <a:off x="838200" y="1825625"/>
            <a:ext cx="4048593" cy="4080500"/>
          </a:xfrm>
        </p:spPr>
        <p:txBody>
          <a:bodyPr>
            <a:normAutofit/>
          </a:bodyPr>
          <a:lstStyle/>
          <a:p>
            <a:pPr marL="0" indent="0">
              <a:buNone/>
            </a:pPr>
            <a:r>
              <a:rPr lang="fr-FR" dirty="0"/>
              <a:t>L’équateur est représenté par un carré. La </a:t>
            </a:r>
            <a:r>
              <a:rPr lang="fr-FR" i="1" dirty="0"/>
              <a:t>distorsion</a:t>
            </a:r>
            <a:r>
              <a:rPr lang="fr-FR" dirty="0"/>
              <a:t> est forte, comme dans le planisphère de Mercator, mais concentrée aux 4 coins de l’équateur, dans l’océan.</a:t>
            </a:r>
          </a:p>
          <a:p>
            <a:pPr marL="0" indent="0">
              <a:buNone/>
            </a:pPr>
            <a:endParaRPr lang="fr-FR" dirty="0"/>
          </a:p>
          <a:p>
            <a:pPr marL="0" indent="0">
              <a:buNone/>
            </a:pPr>
            <a:r>
              <a:rPr lang="fr-FR" sz="2000"/>
              <a:t>Geoffroy </a:t>
            </a:r>
            <a:r>
              <a:rPr lang="fr-FR" sz="2000" dirty="0"/>
              <a:t>vous en dira davantage</a:t>
            </a:r>
          </a:p>
          <a:p>
            <a:pPr marL="0" indent="0">
              <a:buNone/>
            </a:pPr>
            <a:endParaRPr lang="fr-FR" dirty="0"/>
          </a:p>
          <a:p>
            <a:pPr marL="0" indent="0">
              <a:buNone/>
            </a:pPr>
            <a:endParaRPr lang="fr-FR" dirty="0"/>
          </a:p>
        </p:txBody>
      </p:sp>
      <p:pic>
        <p:nvPicPr>
          <p:cNvPr id="6" name="Image 5">
            <a:extLst>
              <a:ext uri="{FF2B5EF4-FFF2-40B4-BE49-F238E27FC236}">
                <a16:creationId xmlns:a16="http://schemas.microsoft.com/office/drawing/2014/main" id="{4DC0ED69-06E8-80A9-5E7A-BCAC2DF007DD}"/>
              </a:ext>
            </a:extLst>
          </p:cNvPr>
          <p:cNvPicPr>
            <a:picLocks noChangeAspect="1"/>
          </p:cNvPicPr>
          <p:nvPr/>
        </p:nvPicPr>
        <p:blipFill>
          <a:blip r:embed="rId3"/>
          <a:stretch>
            <a:fillRect/>
          </a:stretch>
        </p:blipFill>
        <p:spPr>
          <a:xfrm>
            <a:off x="5831478" y="479685"/>
            <a:ext cx="4411906" cy="6243403"/>
          </a:xfrm>
          <a:prstGeom prst="rect">
            <a:avLst/>
          </a:prstGeom>
        </p:spPr>
      </p:pic>
    </p:spTree>
    <p:extLst>
      <p:ext uri="{BB962C8B-B14F-4D97-AF65-F5344CB8AC3E}">
        <p14:creationId xmlns:p14="http://schemas.microsoft.com/office/powerpoint/2010/main" val="1737208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FCF61E-3025-1815-1ABE-D2DB1556D620}"/>
              </a:ext>
            </a:extLst>
          </p:cNvPr>
          <p:cNvSpPr>
            <a:spLocks noGrp="1"/>
          </p:cNvSpPr>
          <p:nvPr>
            <p:ph type="title"/>
          </p:nvPr>
        </p:nvSpPr>
        <p:spPr/>
        <p:txBody>
          <a:bodyPr/>
          <a:lstStyle/>
          <a:p>
            <a:r>
              <a:rPr lang="fr-FR" dirty="0"/>
              <a:t>Les cartes équivalentes</a:t>
            </a:r>
          </a:p>
        </p:txBody>
      </p:sp>
      <p:sp>
        <p:nvSpPr>
          <p:cNvPr id="3" name="Espace réservé du contenu 2">
            <a:extLst>
              <a:ext uri="{FF2B5EF4-FFF2-40B4-BE49-F238E27FC236}">
                <a16:creationId xmlns:a16="http://schemas.microsoft.com/office/drawing/2014/main" id="{171AFE50-B80F-859F-EB89-E30F2653ACF5}"/>
              </a:ext>
            </a:extLst>
          </p:cNvPr>
          <p:cNvSpPr>
            <a:spLocks noGrp="1"/>
          </p:cNvSpPr>
          <p:nvPr>
            <p:ph idx="1"/>
          </p:nvPr>
        </p:nvSpPr>
        <p:spPr>
          <a:xfrm>
            <a:off x="838200" y="2170395"/>
            <a:ext cx="4263453" cy="4189907"/>
          </a:xfrm>
        </p:spPr>
        <p:txBody>
          <a:bodyPr>
            <a:normAutofit/>
          </a:bodyPr>
          <a:lstStyle/>
          <a:p>
            <a:pPr marL="0" indent="0">
              <a:buNone/>
            </a:pPr>
            <a:endParaRPr lang="fr-FR" dirty="0"/>
          </a:p>
          <a:p>
            <a:pPr marL="0" indent="0">
              <a:buNone/>
            </a:pPr>
            <a:r>
              <a:rPr lang="fr-FR" dirty="0"/>
              <a:t>Ces planisphères donnent une représentation exacte des surfaces relatives des pays. Le 4 septembre 2026, l’Organisation des Nations Unies (ONU), a recommandé l’usage de ces planisphères. L’ONU préconise </a:t>
            </a:r>
            <a:r>
              <a:rPr lang="fr-FR" dirty="0" err="1"/>
              <a:t>Equal</a:t>
            </a:r>
            <a:r>
              <a:rPr lang="fr-FR" dirty="0"/>
              <a:t> </a:t>
            </a:r>
            <a:r>
              <a:rPr lang="fr-FR" dirty="0" err="1"/>
              <a:t>Earth</a:t>
            </a:r>
            <a:r>
              <a:rPr lang="fr-FR" dirty="0"/>
              <a:t>.</a:t>
            </a:r>
          </a:p>
        </p:txBody>
      </p:sp>
      <p:pic>
        <p:nvPicPr>
          <p:cNvPr id="5" name="Image 4">
            <a:extLst>
              <a:ext uri="{FF2B5EF4-FFF2-40B4-BE49-F238E27FC236}">
                <a16:creationId xmlns:a16="http://schemas.microsoft.com/office/drawing/2014/main" id="{E63E6FDE-20A9-E35B-CE25-FB308863334F}"/>
              </a:ext>
            </a:extLst>
          </p:cNvPr>
          <p:cNvPicPr>
            <a:picLocks noChangeAspect="1"/>
          </p:cNvPicPr>
          <p:nvPr/>
        </p:nvPicPr>
        <p:blipFill>
          <a:blip r:embed="rId3"/>
          <a:stretch>
            <a:fillRect/>
          </a:stretch>
        </p:blipFill>
        <p:spPr>
          <a:xfrm>
            <a:off x="5101653" y="3031032"/>
            <a:ext cx="6096000" cy="2984500"/>
          </a:xfrm>
          <a:prstGeom prst="rect">
            <a:avLst/>
          </a:prstGeom>
        </p:spPr>
      </p:pic>
      <p:sp>
        <p:nvSpPr>
          <p:cNvPr id="6" name="ZoneTexte 5">
            <a:extLst>
              <a:ext uri="{FF2B5EF4-FFF2-40B4-BE49-F238E27FC236}">
                <a16:creationId xmlns:a16="http://schemas.microsoft.com/office/drawing/2014/main" id="{1E0D4B3C-0A0C-2CE3-C0FF-92665806F019}"/>
              </a:ext>
            </a:extLst>
          </p:cNvPr>
          <p:cNvSpPr txBox="1"/>
          <p:nvPr/>
        </p:nvSpPr>
        <p:spPr>
          <a:xfrm>
            <a:off x="854441" y="1585785"/>
            <a:ext cx="10391627" cy="523220"/>
          </a:xfrm>
          <a:prstGeom prst="rect">
            <a:avLst/>
          </a:prstGeom>
          <a:noFill/>
        </p:spPr>
        <p:txBody>
          <a:bodyPr wrap="none" rtlCol="0">
            <a:spAutoFit/>
          </a:bodyPr>
          <a:lstStyle/>
          <a:p>
            <a:r>
              <a:rPr lang="fr-FR" sz="2800" dirty="0"/>
              <a:t>Elles préservent les aires (surfaces). On en connaît depuis Archimède !</a:t>
            </a:r>
          </a:p>
        </p:txBody>
      </p:sp>
    </p:spTree>
    <p:extLst>
      <p:ext uri="{BB962C8B-B14F-4D97-AF65-F5344CB8AC3E}">
        <p14:creationId xmlns:p14="http://schemas.microsoft.com/office/powerpoint/2010/main" val="2879819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FCF61E-3025-1815-1ABE-D2DB1556D620}"/>
              </a:ext>
            </a:extLst>
          </p:cNvPr>
          <p:cNvSpPr>
            <a:spLocks noGrp="1"/>
          </p:cNvSpPr>
          <p:nvPr>
            <p:ph type="title"/>
          </p:nvPr>
        </p:nvSpPr>
        <p:spPr/>
        <p:txBody>
          <a:bodyPr/>
          <a:lstStyle/>
          <a:p>
            <a:r>
              <a:rPr lang="fr-FR" dirty="0"/>
              <a:t>Les cartes équivalentes</a:t>
            </a:r>
          </a:p>
        </p:txBody>
      </p:sp>
      <p:sp>
        <p:nvSpPr>
          <p:cNvPr id="3" name="Espace réservé du contenu 2">
            <a:extLst>
              <a:ext uri="{FF2B5EF4-FFF2-40B4-BE49-F238E27FC236}">
                <a16:creationId xmlns:a16="http://schemas.microsoft.com/office/drawing/2014/main" id="{171AFE50-B80F-859F-EB89-E30F2653ACF5}"/>
              </a:ext>
            </a:extLst>
          </p:cNvPr>
          <p:cNvSpPr>
            <a:spLocks noGrp="1"/>
          </p:cNvSpPr>
          <p:nvPr>
            <p:ph idx="1"/>
          </p:nvPr>
        </p:nvSpPr>
        <p:spPr>
          <a:xfrm>
            <a:off x="838200" y="1825625"/>
            <a:ext cx="10515600" cy="512841"/>
          </a:xfrm>
        </p:spPr>
        <p:txBody>
          <a:bodyPr/>
          <a:lstStyle/>
          <a:p>
            <a:pPr marL="0" indent="0">
              <a:buNone/>
            </a:pPr>
            <a:r>
              <a:rPr lang="fr-FR" dirty="0"/>
              <a:t>Elles préservent les aires (surfaces). On en connaît depuis Archimède !</a:t>
            </a:r>
          </a:p>
          <a:p>
            <a:pPr marL="0" indent="0">
              <a:buNone/>
            </a:pPr>
            <a:endParaRPr lang="fr-FR" dirty="0"/>
          </a:p>
        </p:txBody>
      </p:sp>
      <p:sp>
        <p:nvSpPr>
          <p:cNvPr id="4" name="ZoneTexte 3">
            <a:extLst>
              <a:ext uri="{FF2B5EF4-FFF2-40B4-BE49-F238E27FC236}">
                <a16:creationId xmlns:a16="http://schemas.microsoft.com/office/drawing/2014/main" id="{E9056FC9-59D1-0C9C-2AE5-3B2B9F07344F}"/>
              </a:ext>
            </a:extLst>
          </p:cNvPr>
          <p:cNvSpPr txBox="1"/>
          <p:nvPr/>
        </p:nvSpPr>
        <p:spPr>
          <a:xfrm>
            <a:off x="1049312" y="3162925"/>
            <a:ext cx="3327816" cy="1384995"/>
          </a:xfrm>
          <a:prstGeom prst="rect">
            <a:avLst/>
          </a:prstGeom>
          <a:noFill/>
        </p:spPr>
        <p:txBody>
          <a:bodyPr wrap="square" rtlCol="0">
            <a:spAutoFit/>
          </a:bodyPr>
          <a:lstStyle/>
          <a:p>
            <a:r>
              <a:rPr lang="fr-FR" sz="2800" dirty="0"/>
              <a:t>De son côté la France recommande le planisphère Eckert IV</a:t>
            </a:r>
          </a:p>
        </p:txBody>
      </p:sp>
      <p:pic>
        <p:nvPicPr>
          <p:cNvPr id="6" name="Image 5">
            <a:extLst>
              <a:ext uri="{FF2B5EF4-FFF2-40B4-BE49-F238E27FC236}">
                <a16:creationId xmlns:a16="http://schemas.microsoft.com/office/drawing/2014/main" id="{245C5552-2500-6104-3B3F-4D81DC22B252}"/>
              </a:ext>
            </a:extLst>
          </p:cNvPr>
          <p:cNvPicPr>
            <a:picLocks noChangeAspect="1"/>
          </p:cNvPicPr>
          <p:nvPr/>
        </p:nvPicPr>
        <p:blipFill>
          <a:blip r:embed="rId3"/>
          <a:stretch>
            <a:fillRect/>
          </a:stretch>
        </p:blipFill>
        <p:spPr>
          <a:xfrm>
            <a:off x="5046688" y="2633168"/>
            <a:ext cx="6096000" cy="3060700"/>
          </a:xfrm>
          <a:prstGeom prst="rect">
            <a:avLst/>
          </a:prstGeom>
        </p:spPr>
      </p:pic>
    </p:spTree>
    <p:extLst>
      <p:ext uri="{BB962C8B-B14F-4D97-AF65-F5344CB8AC3E}">
        <p14:creationId xmlns:p14="http://schemas.microsoft.com/office/powerpoint/2010/main" val="3490518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551EA-13C2-311D-0F5B-8F32232E66A2}"/>
              </a:ext>
            </a:extLst>
          </p:cNvPr>
          <p:cNvSpPr>
            <a:spLocks noGrp="1"/>
          </p:cNvSpPr>
          <p:nvPr>
            <p:ph type="title"/>
          </p:nvPr>
        </p:nvSpPr>
        <p:spPr/>
        <p:txBody>
          <a:bodyPr/>
          <a:lstStyle/>
          <a:p>
            <a:r>
              <a:rPr lang="fr-FR" dirty="0"/>
              <a:t>Remerciements</a:t>
            </a:r>
          </a:p>
        </p:txBody>
      </p:sp>
      <p:sp>
        <p:nvSpPr>
          <p:cNvPr id="3" name="Espace réservé du contenu 2">
            <a:extLst>
              <a:ext uri="{FF2B5EF4-FFF2-40B4-BE49-F238E27FC236}">
                <a16:creationId xmlns:a16="http://schemas.microsoft.com/office/drawing/2014/main" id="{26717D9D-8C11-0013-EE7E-852377FB1E3B}"/>
              </a:ext>
            </a:extLst>
          </p:cNvPr>
          <p:cNvSpPr>
            <a:spLocks noGrp="1"/>
          </p:cNvSpPr>
          <p:nvPr>
            <p:ph idx="1"/>
          </p:nvPr>
        </p:nvSpPr>
        <p:spPr>
          <a:xfrm>
            <a:off x="838201" y="1825624"/>
            <a:ext cx="7671318" cy="5032375"/>
          </a:xfrm>
        </p:spPr>
        <p:txBody>
          <a:bodyPr>
            <a:normAutofit fontScale="85000" lnSpcReduction="20000"/>
          </a:bodyPr>
          <a:lstStyle/>
          <a:p>
            <a:r>
              <a:rPr lang="fr-FR" dirty="0"/>
              <a:t>B. Pansu pour les oranges</a:t>
            </a:r>
          </a:p>
          <a:p>
            <a:r>
              <a:rPr lang="fr-FR" dirty="0"/>
              <a:t>A. Alvarez, E. </a:t>
            </a:r>
            <a:r>
              <a:rPr lang="fr-FR" dirty="0" err="1"/>
              <a:t>Ghys</a:t>
            </a:r>
            <a:r>
              <a:rPr lang="fr-FR" dirty="0"/>
              <a:t> et J. </a:t>
            </a:r>
            <a:r>
              <a:rPr lang="fr-FR" dirty="0" err="1"/>
              <a:t>Leys</a:t>
            </a:r>
            <a:r>
              <a:rPr lang="fr-FR" dirty="0"/>
              <a:t> pour l’extrait du film </a:t>
            </a:r>
            <a:r>
              <a:rPr lang="fr-FR" i="1" dirty="0">
                <a:hlinkClick r:id="rId2"/>
              </a:rPr>
              <a:t>Dimensions</a:t>
            </a:r>
            <a:endParaRPr lang="fr-FR" i="1" dirty="0"/>
          </a:p>
          <a:p>
            <a:r>
              <a:rPr lang="fr-FR" dirty="0"/>
              <a:t>P. </a:t>
            </a:r>
            <a:r>
              <a:rPr lang="fr-FR" dirty="0" err="1"/>
              <a:t>Popescu-Pampu</a:t>
            </a:r>
            <a:r>
              <a:rPr lang="fr-FR" dirty="0"/>
              <a:t>, pour les portulans de la Renaissance, voir sa </a:t>
            </a:r>
            <a:r>
              <a:rPr lang="fr-FR" dirty="0">
                <a:hlinkClick r:id="rId3"/>
              </a:rPr>
              <a:t>conférence</a:t>
            </a:r>
            <a:r>
              <a:rPr lang="fr-FR" dirty="0"/>
              <a:t> </a:t>
            </a:r>
            <a:r>
              <a:rPr lang="fr-FR" dirty="0">
                <a:hlinkClick r:id="rId3"/>
              </a:rPr>
              <a:t>https://www.youtube.com/watch?v=ZpT02f8DQsM&amp;t=1972s</a:t>
            </a:r>
            <a:endParaRPr lang="fr-FR" dirty="0"/>
          </a:p>
          <a:p>
            <a:r>
              <a:rPr lang="fr-FR" dirty="0"/>
              <a:t>K. Stephenson pour le logiciel </a:t>
            </a:r>
            <a:r>
              <a:rPr lang="fr-FR" dirty="0" err="1">
                <a:hlinkClick r:id="rId4"/>
              </a:rPr>
              <a:t>CirclePack</a:t>
            </a:r>
            <a:endParaRPr lang="fr-FR" dirty="0"/>
          </a:p>
          <a:p>
            <a:r>
              <a:rPr lang="fr-FR" dirty="0"/>
              <a:t>N. </a:t>
            </a:r>
            <a:r>
              <a:rPr lang="fr-FR" dirty="0" err="1"/>
              <a:t>Berakdar</a:t>
            </a:r>
            <a:r>
              <a:rPr lang="fr-FR" dirty="0"/>
              <a:t>, V. Brunel et Jian </a:t>
            </a:r>
            <a:r>
              <a:rPr lang="fr-FR" dirty="0" err="1"/>
              <a:t>Dai</a:t>
            </a:r>
            <a:r>
              <a:rPr lang="fr-FR" dirty="0"/>
              <a:t> (L2 Paris-Saclay) pour les cartes de Riemann</a:t>
            </a:r>
          </a:p>
          <a:p>
            <a:r>
              <a:rPr lang="fr-FR" dirty="0"/>
              <a:t>M.-C. Arnaud, A. Di Fabio, P.-A. </a:t>
            </a:r>
            <a:r>
              <a:rPr lang="fr-FR" dirty="0" err="1"/>
              <a:t>Guihéneuf</a:t>
            </a:r>
            <a:r>
              <a:rPr lang="fr-FR" dirty="0"/>
              <a:t> et Z. Mesnil pour le coaching</a:t>
            </a:r>
          </a:p>
          <a:p>
            <a:pPr marL="0" indent="0">
              <a:buNone/>
            </a:pPr>
            <a:endParaRPr lang="fr-FR" dirty="0"/>
          </a:p>
          <a:p>
            <a:pPr marL="0" indent="0">
              <a:buNone/>
            </a:pPr>
            <a:r>
              <a:rPr lang="fr-FR" dirty="0"/>
              <a:t>                       </a:t>
            </a:r>
            <a:r>
              <a:rPr lang="fr-FR" sz="3800" dirty="0"/>
              <a:t>… et vous, cher public !</a:t>
            </a:r>
          </a:p>
        </p:txBody>
      </p:sp>
      <p:pic>
        <p:nvPicPr>
          <p:cNvPr id="5" name="Image 4">
            <a:extLst>
              <a:ext uri="{FF2B5EF4-FFF2-40B4-BE49-F238E27FC236}">
                <a16:creationId xmlns:a16="http://schemas.microsoft.com/office/drawing/2014/main" id="{E873D3A1-CAB7-0585-EB53-419EB2DD19AA}"/>
              </a:ext>
            </a:extLst>
          </p:cNvPr>
          <p:cNvPicPr>
            <a:picLocks noChangeAspect="1"/>
          </p:cNvPicPr>
          <p:nvPr/>
        </p:nvPicPr>
        <p:blipFill>
          <a:blip r:embed="rId5"/>
          <a:stretch>
            <a:fillRect/>
          </a:stretch>
        </p:blipFill>
        <p:spPr>
          <a:xfrm>
            <a:off x="8591939" y="1250302"/>
            <a:ext cx="3283344" cy="4727748"/>
          </a:xfrm>
          <a:prstGeom prst="rect">
            <a:avLst/>
          </a:prstGeom>
        </p:spPr>
      </p:pic>
    </p:spTree>
    <p:extLst>
      <p:ext uri="{BB962C8B-B14F-4D97-AF65-F5344CB8AC3E}">
        <p14:creationId xmlns:p14="http://schemas.microsoft.com/office/powerpoint/2010/main" val="2860837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551EA-13C2-311D-0F5B-8F32232E66A2}"/>
              </a:ext>
            </a:extLst>
          </p:cNvPr>
          <p:cNvSpPr>
            <a:spLocks noGrp="1"/>
          </p:cNvSpPr>
          <p:nvPr>
            <p:ph type="title"/>
          </p:nvPr>
        </p:nvSpPr>
        <p:spPr/>
        <p:txBody>
          <a:bodyPr/>
          <a:lstStyle/>
          <a:p>
            <a:r>
              <a:rPr lang="fr-FR" dirty="0"/>
              <a:t>Sources des illustrations</a:t>
            </a:r>
          </a:p>
        </p:txBody>
      </p:sp>
      <p:sp>
        <p:nvSpPr>
          <p:cNvPr id="3" name="Espace réservé du contenu 2">
            <a:extLst>
              <a:ext uri="{FF2B5EF4-FFF2-40B4-BE49-F238E27FC236}">
                <a16:creationId xmlns:a16="http://schemas.microsoft.com/office/drawing/2014/main" id="{26717D9D-8C11-0013-EE7E-852377FB1E3B}"/>
              </a:ext>
            </a:extLst>
          </p:cNvPr>
          <p:cNvSpPr>
            <a:spLocks noGrp="1"/>
          </p:cNvSpPr>
          <p:nvPr>
            <p:ph idx="1"/>
          </p:nvPr>
        </p:nvSpPr>
        <p:spPr>
          <a:xfrm>
            <a:off x="838200" y="1283110"/>
            <a:ext cx="10515600" cy="5338916"/>
          </a:xfrm>
        </p:spPr>
        <p:txBody>
          <a:bodyPr>
            <a:normAutofit fontScale="47500" lnSpcReduction="20000"/>
          </a:bodyPr>
          <a:lstStyle/>
          <a:p>
            <a:r>
              <a:rPr lang="fr-FR" dirty="0"/>
              <a:t>1 Portrait de Mercator : Gravure ancienne de Frans </a:t>
            </a:r>
            <a:r>
              <a:rPr lang="fr-FR" dirty="0" err="1"/>
              <a:t>Hogenberg</a:t>
            </a:r>
            <a:r>
              <a:rPr lang="fr-FR" dirty="0"/>
              <a:t>, </a:t>
            </a:r>
            <a:r>
              <a:rPr lang="fr-FR" dirty="0">
                <a:hlinkClick r:id="rId3"/>
              </a:rPr>
              <a:t>https://commons.wikimedia.org/wiki/File:G%C3%A9rard_Mercator.jpg</a:t>
            </a:r>
            <a:r>
              <a:rPr lang="fr-FR" dirty="0"/>
              <a:t> </a:t>
            </a:r>
          </a:p>
          <a:p>
            <a:r>
              <a:rPr lang="fr-FR" dirty="0"/>
              <a:t>4 </a:t>
            </a:r>
            <a:r>
              <a:rPr lang="fr-FR" dirty="0">
                <a:hlinkClick r:id="rId4"/>
              </a:rPr>
              <a:t>https://</a:t>
            </a:r>
            <a:r>
              <a:rPr lang="fr-FR" dirty="0" err="1">
                <a:hlinkClick r:id="rId4"/>
              </a:rPr>
              <a:t>commons.wikimedia.org</a:t>
            </a:r>
            <a:r>
              <a:rPr lang="fr-FR" dirty="0">
                <a:hlinkClick r:id="rId4"/>
              </a:rPr>
              <a:t>/wiki/</a:t>
            </a:r>
            <a:r>
              <a:rPr lang="fr-FR" dirty="0" err="1">
                <a:hlinkClick r:id="rId4"/>
              </a:rPr>
              <a:t>File:Mercator_projection_SW.jpg</a:t>
            </a:r>
            <a:r>
              <a:rPr lang="fr-FR" dirty="0"/>
              <a:t> </a:t>
            </a:r>
            <a:r>
              <a:rPr lang="fr-FR" dirty="0">
                <a:hlinkClick r:id="rId5"/>
              </a:rPr>
              <a:t>https://</a:t>
            </a:r>
            <a:r>
              <a:rPr lang="fr-FR" dirty="0" err="1">
                <a:hlinkClick r:id="rId5"/>
              </a:rPr>
              <a:t>commons.wikimedia.org</a:t>
            </a:r>
            <a:r>
              <a:rPr lang="fr-FR" dirty="0">
                <a:hlinkClick r:id="rId5"/>
              </a:rPr>
              <a:t>/wiki/</a:t>
            </a:r>
            <a:r>
              <a:rPr lang="fr-FR" dirty="0" err="1">
                <a:hlinkClick r:id="rId5"/>
              </a:rPr>
              <a:t>File:Stereographic_projection_SW.JPG</a:t>
            </a:r>
            <a:r>
              <a:rPr lang="fr-FR" dirty="0"/>
              <a:t> </a:t>
            </a:r>
          </a:p>
          <a:p>
            <a:r>
              <a:rPr lang="fr-FR" dirty="0"/>
              <a:t>7 film </a:t>
            </a:r>
            <a:r>
              <a:rPr lang="fr-FR" i="1" dirty="0">
                <a:hlinkClick r:id="rId6"/>
              </a:rPr>
              <a:t>Dimensions</a:t>
            </a:r>
            <a:r>
              <a:rPr lang="fr-FR" i="1" dirty="0"/>
              <a:t> , </a:t>
            </a:r>
            <a:r>
              <a:rPr lang="fr-FR" dirty="0"/>
              <a:t>A. Alvarez, E. </a:t>
            </a:r>
            <a:r>
              <a:rPr lang="fr-FR" dirty="0" err="1"/>
              <a:t>Ghys</a:t>
            </a:r>
            <a:r>
              <a:rPr lang="fr-FR" dirty="0"/>
              <a:t> et J. </a:t>
            </a:r>
            <a:r>
              <a:rPr lang="fr-FR" dirty="0" err="1"/>
              <a:t>Leys</a:t>
            </a:r>
            <a:r>
              <a:rPr lang="fr-FR" dirty="0"/>
              <a:t> </a:t>
            </a:r>
          </a:p>
          <a:p>
            <a:r>
              <a:rPr lang="fr-FR" dirty="0"/>
              <a:t>8 Astrolabe</a:t>
            </a:r>
            <a:r>
              <a:rPr lang="fr-FR" i="1" dirty="0"/>
              <a:t>, </a:t>
            </a:r>
            <a:r>
              <a:rPr lang="fr-FR" dirty="0">
                <a:hlinkClick r:id="rId7" tooltip="User:Solipsist (page does not exist)"/>
              </a:rPr>
              <a:t>Andrew Dunn</a:t>
            </a:r>
            <a:r>
              <a:rPr lang="fr-FR" dirty="0"/>
              <a:t>, </a:t>
            </a:r>
            <a:r>
              <a:rPr lang="fr-FR" dirty="0">
                <a:hlinkClick r:id="rId8" tooltip="Musée Whipple d'histoire des sciences"/>
              </a:rPr>
              <a:t>musée Whipple d'histoire des sciences</a:t>
            </a:r>
            <a:r>
              <a:rPr lang="fr-FR" dirty="0"/>
              <a:t> (</a:t>
            </a:r>
            <a:r>
              <a:rPr lang="fr-FR" dirty="0">
                <a:hlinkClick r:id="rId9" tooltip="Cambridge"/>
              </a:rPr>
              <a:t>Cambridge</a:t>
            </a:r>
            <a:r>
              <a:rPr lang="fr-FR" dirty="0"/>
              <a:t>, </a:t>
            </a:r>
            <a:r>
              <a:rPr lang="fr-FR" dirty="0">
                <a:hlinkClick r:id="rId10" tooltip="Royaume-Uni"/>
              </a:rPr>
              <a:t>Royaume-Uni</a:t>
            </a:r>
            <a:r>
              <a:rPr lang="fr-FR" dirty="0"/>
              <a:t>)</a:t>
            </a:r>
            <a:endParaRPr lang="fr-FR" i="1" dirty="0"/>
          </a:p>
          <a:p>
            <a:r>
              <a:rPr lang="fr-FR" dirty="0"/>
              <a:t>11 Berkeley </a:t>
            </a:r>
            <a:r>
              <a:rPr lang="fr-FR" dirty="0">
                <a:hlinkClick r:id="rId11"/>
              </a:rPr>
              <a:t>https://</a:t>
            </a:r>
            <a:r>
              <a:rPr lang="fr-FR" dirty="0" err="1">
                <a:hlinkClick r:id="rId11"/>
              </a:rPr>
              <a:t>fr.m.wikipedia.org</a:t>
            </a:r>
            <a:r>
              <a:rPr lang="fr-FR" dirty="0">
                <a:hlinkClick r:id="rId11"/>
              </a:rPr>
              <a:t>/wiki/Fichier:Guillaume_Brouscon._World_chart,_which_includes_America_and_a_large_Terra_Java_(</a:t>
            </a:r>
            <a:r>
              <a:rPr lang="fr-FR" dirty="0" err="1">
                <a:hlinkClick r:id="rId11"/>
              </a:rPr>
              <a:t>Australia</a:t>
            </a:r>
            <a:r>
              <a:rPr lang="fr-FR" dirty="0">
                <a:hlinkClick r:id="rId11"/>
              </a:rPr>
              <a:t>)._HM_46._PORTOLAN_ATLAS_and_NAUTICAL_ALMANAC._France,_1543.jpg</a:t>
            </a:r>
            <a:endParaRPr lang="fr-FR" dirty="0"/>
          </a:p>
          <a:p>
            <a:r>
              <a:rPr lang="fr-FR" dirty="0"/>
              <a:t>12 </a:t>
            </a:r>
            <a:r>
              <a:rPr lang="fr-FR" dirty="0">
                <a:hlinkClick r:id="rId12"/>
              </a:rPr>
              <a:t>https://mcescher.com/gallery/mathematical/#iLightbox[gallery_image_1]/14</a:t>
            </a:r>
            <a:endParaRPr lang="fr-FR" dirty="0"/>
          </a:p>
          <a:p>
            <a:r>
              <a:rPr lang="fr-FR" dirty="0"/>
              <a:t>13 </a:t>
            </a:r>
            <a:r>
              <a:rPr lang="fr-FR" dirty="0">
                <a:hlinkClick r:id="rId13"/>
              </a:rPr>
              <a:t>https://</a:t>
            </a:r>
            <a:r>
              <a:rPr lang="fr-FR" dirty="0" err="1">
                <a:hlinkClick r:id="rId13"/>
              </a:rPr>
              <a:t>commons.wikimedia.org</a:t>
            </a:r>
            <a:r>
              <a:rPr lang="fr-FR" dirty="0">
                <a:hlinkClick r:id="rId13"/>
              </a:rPr>
              <a:t>/wiki/File:Pedro_Nunes_April_2009-1a.jpg</a:t>
            </a:r>
            <a:endParaRPr lang="fr-FR" dirty="0"/>
          </a:p>
          <a:p>
            <a:r>
              <a:rPr lang="fr-FR" dirty="0"/>
              <a:t>14 </a:t>
            </a:r>
            <a:r>
              <a:rPr lang="fr-FR" dirty="0">
                <a:hlinkClick r:id="rId14"/>
              </a:rPr>
              <a:t>https://</a:t>
            </a:r>
            <a:r>
              <a:rPr lang="fr-FR" dirty="0" err="1">
                <a:hlinkClick r:id="rId14"/>
              </a:rPr>
              <a:t>fr.m.wikipedia.org</a:t>
            </a:r>
            <a:r>
              <a:rPr lang="fr-FR" dirty="0">
                <a:hlinkClick r:id="rId14"/>
              </a:rPr>
              <a:t>/wiki/Fichier:Mercator_1569.png</a:t>
            </a:r>
            <a:endParaRPr lang="fr-FR" dirty="0"/>
          </a:p>
          <a:p>
            <a:r>
              <a:rPr lang="fr-FR" dirty="0"/>
              <a:t>18 Portrait of </a:t>
            </a:r>
            <a:r>
              <a:rPr lang="fr-FR" dirty="0" err="1"/>
              <a:t>Reinerus</a:t>
            </a:r>
            <a:r>
              <a:rPr lang="fr-FR" dirty="0"/>
              <a:t> Gemma </a:t>
            </a:r>
            <a:r>
              <a:rPr lang="fr-FR" dirty="0" err="1"/>
              <a:t>Frisius</a:t>
            </a:r>
            <a:r>
              <a:rPr lang="fr-FR" dirty="0"/>
              <a:t> by Maarten van </a:t>
            </a:r>
            <a:r>
              <a:rPr lang="fr-FR" dirty="0" err="1"/>
              <a:t>Heemskerck</a:t>
            </a:r>
            <a:r>
              <a:rPr lang="fr-FR" dirty="0"/>
              <a:t> </a:t>
            </a:r>
            <a:r>
              <a:rPr lang="fr-FR" dirty="0">
                <a:hlinkClick r:id="rId15" tooltip="w:en:Museum Boijmans Van Beuningen"/>
              </a:rPr>
              <a:t>Museum Boijmans Van Beuningen</a:t>
            </a:r>
            <a:r>
              <a:rPr lang="fr-FR" dirty="0"/>
              <a:t> </a:t>
            </a:r>
            <a:r>
              <a:rPr lang="fr-FR" dirty="0">
                <a:hlinkClick r:id="rId16"/>
              </a:rPr>
              <a:t>https://</a:t>
            </a:r>
            <a:r>
              <a:rPr lang="fr-FR" dirty="0" err="1">
                <a:hlinkClick r:id="rId16"/>
              </a:rPr>
              <a:t>fr.m.wikipedia.org</a:t>
            </a:r>
            <a:r>
              <a:rPr lang="fr-FR" dirty="0">
                <a:hlinkClick r:id="rId16"/>
              </a:rPr>
              <a:t>/wiki/Fichier:Reinerus_Frisius_Gemma,_</a:t>
            </a:r>
            <a:r>
              <a:rPr lang="fr-FR" dirty="0" err="1">
                <a:hlinkClick r:id="rId16"/>
              </a:rPr>
              <a:t>by_Maarten_van_Heemskerck.jpg</a:t>
            </a:r>
            <a:endParaRPr lang="fr-FR" dirty="0"/>
          </a:p>
          <a:p>
            <a:r>
              <a:rPr lang="fr-FR" dirty="0"/>
              <a:t>19 Globe en fuseaux, Gallica </a:t>
            </a:r>
            <a:r>
              <a:rPr lang="fr-FR" dirty="0">
                <a:hlinkClick r:id="rId17" tooltip="http://catalogue.bnf.fr/ark:/12148/cb40734527p (Nouvelle fenêtre)"/>
              </a:rPr>
              <a:t>http://catalogue.bnf.fr/ark:/12148/cb40734527p</a:t>
            </a:r>
            <a:endParaRPr lang="fr-FR" dirty="0"/>
          </a:p>
          <a:p>
            <a:r>
              <a:rPr lang="fr-FR" dirty="0"/>
              <a:t>20 Image of the </a:t>
            </a:r>
            <a:r>
              <a:rPr lang="fr-FR" dirty="0" err="1"/>
              <a:t>terrestrial</a:t>
            </a:r>
            <a:r>
              <a:rPr lang="fr-FR" dirty="0"/>
              <a:t> globe of Gemma </a:t>
            </a:r>
            <a:r>
              <a:rPr lang="fr-FR" dirty="0" err="1"/>
              <a:t>Frisius</a:t>
            </a:r>
            <a:r>
              <a:rPr lang="fr-FR" dirty="0"/>
              <a:t> </a:t>
            </a:r>
            <a:r>
              <a:rPr lang="fr-FR" dirty="0" err="1"/>
              <a:t>held</a:t>
            </a:r>
            <a:r>
              <a:rPr lang="fr-FR" dirty="0"/>
              <a:t> by the </a:t>
            </a:r>
            <a:r>
              <a:rPr lang="fr-FR" dirty="0" err="1"/>
              <a:t>Austrian</a:t>
            </a:r>
            <a:r>
              <a:rPr lang="fr-FR" dirty="0"/>
              <a:t> National Library on </a:t>
            </a:r>
            <a:r>
              <a:rPr lang="fr-FR" dirty="0" err="1"/>
              <a:t>behalf</a:t>
            </a:r>
            <a:r>
              <a:rPr lang="fr-FR" dirty="0"/>
              <a:t> of the Rudolf Schmidt collection, Vienna. </a:t>
            </a:r>
            <a:r>
              <a:rPr lang="fr-FR" dirty="0">
                <a:hlinkClick r:id="rId18"/>
              </a:rPr>
              <a:t>https://</a:t>
            </a:r>
            <a:r>
              <a:rPr lang="fr-FR" dirty="0" err="1">
                <a:hlinkClick r:id="rId18"/>
              </a:rPr>
              <a:t>commons.wikimedia.org</a:t>
            </a:r>
            <a:r>
              <a:rPr lang="fr-FR" dirty="0">
                <a:hlinkClick r:id="rId18"/>
              </a:rPr>
              <a:t>/wiki/</a:t>
            </a:r>
            <a:r>
              <a:rPr lang="fr-FR" dirty="0" err="1">
                <a:hlinkClick r:id="rId18"/>
              </a:rPr>
              <a:t>File:Gemma_Frisius_terrestrial_globe</a:t>
            </a:r>
            <a:r>
              <a:rPr lang="fr-FR" dirty="0">
                <a:hlinkClick r:id="rId18"/>
              </a:rPr>
              <a:t>_(4).jpg</a:t>
            </a:r>
            <a:endParaRPr lang="fr-FR" dirty="0"/>
          </a:p>
          <a:p>
            <a:r>
              <a:rPr lang="fr-FR" dirty="0"/>
              <a:t>21 </a:t>
            </a:r>
            <a:r>
              <a:rPr lang="fr-FR" dirty="0">
                <a:hlinkClick r:id="rId19"/>
              </a:rPr>
              <a:t>https://commons.wikimedia.org/wiki/File:1595_Europa_Mercator.jpg</a:t>
            </a:r>
            <a:endParaRPr lang="fr-FR" dirty="0"/>
          </a:p>
          <a:p>
            <a:r>
              <a:rPr lang="fr-FR" dirty="0"/>
              <a:t>22 </a:t>
            </a:r>
            <a:r>
              <a:rPr lang="fr-FR" dirty="0">
                <a:hlinkClick r:id="rId20"/>
              </a:rPr>
              <a:t>https://commons.wikimedia.org/wiki/File:Mercator_Atlas_1595_page_5_main_frontispiece.jpg</a:t>
            </a:r>
            <a:endParaRPr lang="fr-FR" dirty="0"/>
          </a:p>
          <a:p>
            <a:r>
              <a:rPr lang="fr-FR" dirty="0"/>
              <a:t>24 </a:t>
            </a:r>
            <a:r>
              <a:rPr lang="fr-FR" dirty="0">
                <a:hlinkClick r:id="rId21"/>
              </a:rPr>
              <a:t>https://mathematica.stackexchange.com/questions/210670/visualizing-the-riemanns-mapping-theorem</a:t>
            </a:r>
            <a:endParaRPr lang="fr-FR" dirty="0"/>
          </a:p>
          <a:p>
            <a:r>
              <a:rPr lang="fr-FR" dirty="0"/>
              <a:t>26 N. </a:t>
            </a:r>
            <a:r>
              <a:rPr lang="fr-FR" dirty="0" err="1"/>
              <a:t>Berakdar</a:t>
            </a:r>
            <a:r>
              <a:rPr lang="fr-FR" dirty="0"/>
              <a:t>, V. Brunel et Jian </a:t>
            </a:r>
            <a:r>
              <a:rPr lang="fr-FR" dirty="0" err="1"/>
              <a:t>Dai</a:t>
            </a:r>
            <a:r>
              <a:rPr lang="fr-FR" dirty="0"/>
              <a:t> (L2 Paris-Saclay) avec le le logiciel </a:t>
            </a:r>
            <a:r>
              <a:rPr lang="fr-FR" dirty="0">
                <a:hlinkClick r:id="rId22"/>
              </a:rPr>
              <a:t>CirclePack</a:t>
            </a:r>
            <a:r>
              <a:rPr lang="fr-FR" dirty="0"/>
              <a:t> de K. Stephenson</a:t>
            </a:r>
          </a:p>
          <a:p>
            <a:r>
              <a:rPr lang="fr-FR" dirty="0"/>
              <a:t>27 </a:t>
            </a:r>
            <a:r>
              <a:rPr lang="fr-FR" dirty="0">
                <a:hlinkClick r:id="rId23"/>
              </a:rPr>
              <a:t>https://</a:t>
            </a:r>
            <a:r>
              <a:rPr lang="fr-FR" dirty="0" err="1">
                <a:hlinkClick r:id="rId23"/>
              </a:rPr>
              <a:t>planispherecarre.org</a:t>
            </a:r>
            <a:r>
              <a:rPr lang="fr-FR" dirty="0">
                <a:hlinkClick r:id="rId23"/>
              </a:rPr>
              <a:t>/</a:t>
            </a:r>
            <a:endParaRPr lang="fr-FR" dirty="0"/>
          </a:p>
          <a:p>
            <a:r>
              <a:rPr lang="fr-FR" dirty="0"/>
              <a:t>29 </a:t>
            </a:r>
            <a:r>
              <a:rPr lang="fr-FR" dirty="0">
                <a:hlinkClick r:id="rId24"/>
              </a:rPr>
              <a:t>https://</a:t>
            </a:r>
            <a:r>
              <a:rPr lang="fr-FR" dirty="0" err="1">
                <a:hlinkClick r:id="rId24"/>
              </a:rPr>
              <a:t>fr.wikipedia.org</a:t>
            </a:r>
            <a:r>
              <a:rPr lang="fr-FR" dirty="0">
                <a:hlinkClick r:id="rId24"/>
              </a:rPr>
              <a:t>/wiki/</a:t>
            </a:r>
            <a:r>
              <a:rPr lang="fr-FR" dirty="0" err="1">
                <a:hlinkClick r:id="rId24"/>
              </a:rPr>
              <a:t>Projection_Equal_Earth</a:t>
            </a:r>
            <a:r>
              <a:rPr lang="fr-FR" dirty="0"/>
              <a:t> </a:t>
            </a:r>
          </a:p>
          <a:p>
            <a:r>
              <a:rPr lang="fr-FR" dirty="0"/>
              <a:t>30 </a:t>
            </a:r>
            <a:r>
              <a:rPr lang="fr-FR" dirty="0">
                <a:hlinkClick r:id="rId25"/>
              </a:rPr>
              <a:t>https://</a:t>
            </a:r>
            <a:r>
              <a:rPr lang="fr-FR" dirty="0" err="1">
                <a:hlinkClick r:id="rId25"/>
              </a:rPr>
              <a:t>fr.wikipedia.org</a:t>
            </a:r>
            <a:r>
              <a:rPr lang="fr-FR" dirty="0">
                <a:hlinkClick r:id="rId25"/>
              </a:rPr>
              <a:t>/wiki/</a:t>
            </a:r>
            <a:r>
              <a:rPr lang="fr-FR" dirty="0" err="1">
                <a:hlinkClick r:id="rId25"/>
              </a:rPr>
              <a:t>Projection_Eckert_IV</a:t>
            </a:r>
            <a:endParaRPr lang="fr-FR" dirty="0"/>
          </a:p>
          <a:p>
            <a:endParaRPr lang="fr-FR" dirty="0"/>
          </a:p>
        </p:txBody>
      </p:sp>
    </p:spTree>
    <p:extLst>
      <p:ext uri="{BB962C8B-B14F-4D97-AF65-F5344CB8AC3E}">
        <p14:creationId xmlns:p14="http://schemas.microsoft.com/office/powerpoint/2010/main" val="1475032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9E57A5-893A-6EB0-C3A6-960BAAF7E034}"/>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18C4B8F2-37BA-3224-4D36-53915D6E9EE7}"/>
              </a:ext>
            </a:extLst>
          </p:cNvPr>
          <p:cNvPicPr>
            <a:picLocks noGrp="1" noChangeAspect="1"/>
          </p:cNvPicPr>
          <p:nvPr>
            <p:ph idx="1"/>
          </p:nvPr>
        </p:nvPicPr>
        <p:blipFill>
          <a:blip r:embed="rId3"/>
          <a:stretch>
            <a:fillRect/>
          </a:stretch>
        </p:blipFill>
        <p:spPr>
          <a:xfrm>
            <a:off x="4598206" y="429755"/>
            <a:ext cx="5962501" cy="4770000"/>
          </a:xfrm>
        </p:spPr>
      </p:pic>
      <p:sp>
        <p:nvSpPr>
          <p:cNvPr id="6" name="ZoneTexte 5">
            <a:extLst>
              <a:ext uri="{FF2B5EF4-FFF2-40B4-BE49-F238E27FC236}">
                <a16:creationId xmlns:a16="http://schemas.microsoft.com/office/drawing/2014/main" id="{33219A14-F616-F02E-BFBC-4F0DA326487F}"/>
              </a:ext>
            </a:extLst>
          </p:cNvPr>
          <p:cNvSpPr txBox="1"/>
          <p:nvPr/>
        </p:nvSpPr>
        <p:spPr>
          <a:xfrm>
            <a:off x="4598206" y="5611906"/>
            <a:ext cx="5947910" cy="400110"/>
          </a:xfrm>
          <a:prstGeom prst="rect">
            <a:avLst/>
          </a:prstGeom>
          <a:noFill/>
        </p:spPr>
        <p:txBody>
          <a:bodyPr wrap="none" rtlCol="0">
            <a:spAutoFit/>
          </a:bodyPr>
          <a:lstStyle/>
          <a:p>
            <a:r>
              <a:rPr lang="fr-FR" sz="2000" dirty="0"/>
              <a:t>Attention, la Terre est à l’envers, le pôle sud est en haut</a:t>
            </a:r>
          </a:p>
        </p:txBody>
      </p:sp>
      <p:pic>
        <p:nvPicPr>
          <p:cNvPr id="8" name="Image 7">
            <a:extLst>
              <a:ext uri="{FF2B5EF4-FFF2-40B4-BE49-F238E27FC236}">
                <a16:creationId xmlns:a16="http://schemas.microsoft.com/office/drawing/2014/main" id="{D00E2D5C-01D3-6E79-0D36-695376B451CB}"/>
              </a:ext>
            </a:extLst>
          </p:cNvPr>
          <p:cNvPicPr>
            <a:picLocks noChangeAspect="1"/>
          </p:cNvPicPr>
          <p:nvPr/>
        </p:nvPicPr>
        <p:blipFill>
          <a:blip r:embed="rId4"/>
          <a:stretch>
            <a:fillRect/>
          </a:stretch>
        </p:blipFill>
        <p:spPr>
          <a:xfrm>
            <a:off x="838200" y="668342"/>
            <a:ext cx="3778152" cy="3778152"/>
          </a:xfrm>
          <a:prstGeom prst="rect">
            <a:avLst/>
          </a:prstGeom>
        </p:spPr>
      </p:pic>
    </p:spTree>
    <p:extLst>
      <p:ext uri="{BB962C8B-B14F-4D97-AF65-F5344CB8AC3E}">
        <p14:creationId xmlns:p14="http://schemas.microsoft.com/office/powerpoint/2010/main" val="449568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579C65-4376-0455-F5FB-A3C0C4815C77}"/>
              </a:ext>
            </a:extLst>
          </p:cNvPr>
          <p:cNvSpPr>
            <a:spLocks noGrp="1"/>
          </p:cNvSpPr>
          <p:nvPr>
            <p:ph type="title"/>
          </p:nvPr>
        </p:nvSpPr>
        <p:spPr/>
        <p:txBody>
          <a:bodyPr/>
          <a:lstStyle/>
          <a:p>
            <a:r>
              <a:rPr lang="fr-FR" dirty="0"/>
              <a:t>Le planisphère d’Archimède-Lambert</a:t>
            </a:r>
          </a:p>
        </p:txBody>
      </p:sp>
      <p:pic>
        <p:nvPicPr>
          <p:cNvPr id="5" name="Espace réservé du contenu 4">
            <a:extLst>
              <a:ext uri="{FF2B5EF4-FFF2-40B4-BE49-F238E27FC236}">
                <a16:creationId xmlns:a16="http://schemas.microsoft.com/office/drawing/2014/main" id="{5B7BEDF1-41A6-F680-B7A6-D23BD234A508}"/>
              </a:ext>
            </a:extLst>
          </p:cNvPr>
          <p:cNvPicPr>
            <a:picLocks noGrp="1" noChangeAspect="1"/>
          </p:cNvPicPr>
          <p:nvPr>
            <p:ph idx="1"/>
          </p:nvPr>
        </p:nvPicPr>
        <p:blipFill>
          <a:blip r:embed="rId2"/>
          <a:stretch>
            <a:fillRect/>
          </a:stretch>
        </p:blipFill>
        <p:spPr>
          <a:xfrm>
            <a:off x="3195108" y="1825625"/>
            <a:ext cx="5801784" cy="4351338"/>
          </a:xfrm>
        </p:spPr>
      </p:pic>
    </p:spTree>
    <p:extLst>
      <p:ext uri="{BB962C8B-B14F-4D97-AF65-F5344CB8AC3E}">
        <p14:creationId xmlns:p14="http://schemas.microsoft.com/office/powerpoint/2010/main" val="267596305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14123</TotalTime>
  <Words>3361</Words>
  <Application>Microsoft Macintosh PowerPoint</Application>
  <PresentationFormat>Grand écran</PresentationFormat>
  <Paragraphs>200</Paragraphs>
  <Slides>35</Slides>
  <Notes>32</Notes>
  <HiddenSlides>0</HiddenSlides>
  <MMClips>1</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35</vt:i4>
      </vt:variant>
    </vt:vector>
  </HeadingPairs>
  <TitlesOfParts>
    <vt:vector size="39" baseType="lpstr">
      <vt:lpstr>Arial</vt:lpstr>
      <vt:lpstr>Calibri</vt:lpstr>
      <vt:lpstr>Calibri Light</vt:lpstr>
      <vt:lpstr>Thème Office</vt:lpstr>
      <vt:lpstr>Cartographie conforme</vt:lpstr>
      <vt:lpstr>Des cartes géographiques exactes ?</vt:lpstr>
      <vt:lpstr>Des cartes géographiques exactes ? Impossible</vt:lpstr>
      <vt:lpstr>Deux planisphères très différents</vt:lpstr>
      <vt:lpstr>Deux planisphères très différents</vt:lpstr>
      <vt:lpstr>Deux planisphères très différents</vt:lpstr>
      <vt:lpstr>Présentation PowerPoint</vt:lpstr>
      <vt:lpstr>L’astrolabe</vt:lpstr>
      <vt:lpstr>L’astrolabe</vt:lpstr>
      <vt:lpstr>Des questions ?</vt:lpstr>
      <vt:lpstr>Sur son portulan de 1543, Guillaume Brouscon a ajouté de nombreuses lignes rouges.  De quoi s’agit-il ?</vt:lpstr>
      <vt:lpstr>Présentation PowerPoint</vt:lpstr>
      <vt:lpstr>Pedro Nunes  Tratado em defensão da carta de marear (1537)  Loxodromes = courbes qui font un angle constant avec les méridiens.  Existe-t-il une carte sur laquelle les méridiens, les parallèles et les loxodromes sont représentés par des lignes droites ? </vt:lpstr>
      <vt:lpstr>Oui, la carte inventée par Gérard Mercator en 1569</vt:lpstr>
      <vt:lpstr>Une carte conforme résout le problème posé par Nunes</vt:lpstr>
      <vt:lpstr>Présentation PowerPoint</vt:lpstr>
      <vt:lpstr>Écartement des parallèles    En 1569, méthode approchée  Aujourd’hui, équation différentielle</vt:lpstr>
      <vt:lpstr>Qui est Gérard Mercator ?</vt:lpstr>
      <vt:lpstr>Gérard et les globes</vt:lpstr>
      <vt:lpstr>Gérard et les globes</vt:lpstr>
      <vt:lpstr>Gérard et l’Inquisition</vt:lpstr>
      <vt:lpstr> Jusqu’à son dernier souffle, Gérard, assisté par ses fils, continue de produire des cartes (100) et prévoit de les rassembler, accompagnées de volumineux commentaires, dans un grand ouvrage dédié au roi Atlas de Maurétanie.   Ce sont ses descendants qui le terminent, et un habile successeur, Hondius, qui en assure la réussite commerciale à partir de 1603.</vt:lpstr>
      <vt:lpstr>Vos questions ?</vt:lpstr>
      <vt:lpstr>XIXème siècle : les cartes conformes sont innombrables</vt:lpstr>
      <vt:lpstr>Présentation PowerPoint</vt:lpstr>
      <vt:lpstr>Présentation PowerPoint</vt:lpstr>
      <vt:lpstr>La carte quinconciale de Peirce</vt:lpstr>
      <vt:lpstr>La carte quinconciale de Peirce</vt:lpstr>
      <vt:lpstr>La carte quinconciale de Peirce</vt:lpstr>
      <vt:lpstr>Les cartes équivalentes</vt:lpstr>
      <vt:lpstr>Les cartes équivalentes</vt:lpstr>
      <vt:lpstr>Remerciements</vt:lpstr>
      <vt:lpstr>Sources des illustrations</vt:lpstr>
      <vt:lpstr>Présentation PowerPoint</vt:lpstr>
      <vt:lpstr>Le planisphère d’Archimède-Lambert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Cartographie conforme</dc:title>
  <dc:creator>Pierre Pansu</dc:creator>
  <cp:lastModifiedBy>Pierre Pansu</cp:lastModifiedBy>
  <cp:revision>170</cp:revision>
  <dcterms:created xsi:type="dcterms:W3CDTF">2025-02-24T12:46:55Z</dcterms:created>
  <dcterms:modified xsi:type="dcterms:W3CDTF">2026-10-06T14:37:56Z</dcterms:modified>
</cp:coreProperties>
</file>