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58" r:id="rId4"/>
    <p:sldId id="275" r:id="rId5"/>
    <p:sldId id="259" r:id="rId6"/>
    <p:sldId id="260" r:id="rId7"/>
    <p:sldId id="261" r:id="rId8"/>
    <p:sldId id="262" r:id="rId9"/>
    <p:sldId id="274" r:id="rId10"/>
    <p:sldId id="263" r:id="rId11"/>
    <p:sldId id="264" r:id="rId12"/>
    <p:sldId id="265" r:id="rId13"/>
    <p:sldId id="266" r:id="rId14"/>
    <p:sldId id="267" r:id="rId15"/>
    <p:sldId id="273" r:id="rId16"/>
    <p:sldId id="268" r:id="rId17"/>
    <p:sldId id="272" r:id="rId18"/>
    <p:sldId id="269" r:id="rId19"/>
    <p:sldId id="270" r:id="rId20"/>
    <p:sldId id="279" r:id="rId21"/>
    <p:sldId id="291" r:id="rId22"/>
    <p:sldId id="280" r:id="rId23"/>
    <p:sldId id="281" r:id="rId24"/>
    <p:sldId id="282" r:id="rId25"/>
    <p:sldId id="290" r:id="rId26"/>
    <p:sldId id="283" r:id="rId27"/>
    <p:sldId id="285" r:id="rId28"/>
    <p:sldId id="286" r:id="rId29"/>
    <p:sldId id="284" r:id="rId30"/>
    <p:sldId id="287" r:id="rId31"/>
    <p:sldId id="288" r:id="rId32"/>
    <p:sldId id="289" r:id="rId33"/>
    <p:sldId id="292" r:id="rId3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96"/>
    <p:restoredTop sz="64899" autoAdjust="0"/>
  </p:normalViewPr>
  <p:slideViewPr>
    <p:cSldViewPr snapToGrid="0" snapToObjects="1">
      <p:cViewPr varScale="1">
        <p:scale>
          <a:sx n="63" d="100"/>
          <a:sy n="63" d="100"/>
        </p:scale>
        <p:origin x="55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976B10-DB2D-D04B-BF8F-1AE7EA23E4EB}" type="datetimeFigureOut">
              <a:rPr lang="fr-FR" smtClean="0"/>
              <a:t>24/10/2021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D1518D-E488-7045-9C0C-46CEAAAC49F9}" type="slidenum">
              <a:rPr lang="fr-FR" smtClean="0"/>
              <a:t>‹N°›</a:t>
            </a:fld>
            <a:endParaRPr lang="fr-FR"/>
          </a:p>
        </p:txBody>
      </p:sp>
    </p:spTree>
    <p:extLst>
      <p:ext uri="{BB962C8B-B14F-4D97-AF65-F5344CB8AC3E}">
        <p14:creationId xmlns:p14="http://schemas.microsoft.com/office/powerpoint/2010/main" val="31624267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 Rappelons nous l'idéal des artistes de la renaissance italienne : imiter la nature. Pour cela, il faut comprendre les mécanismes qui la sous-tendent, d'où la curiosité scientifique sans limite de Léonard. Elle s'est exercée en anatomie, en géologie, sciences directement reliées à son travail d'artiste, mais qu'en est-il dans d'autres domaines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a:t>
            </a:fld>
            <a:endParaRPr lang="fr-FR"/>
          </a:p>
        </p:txBody>
      </p:sp>
    </p:spTree>
    <p:extLst>
      <p:ext uri="{BB962C8B-B14F-4D97-AF65-F5344CB8AC3E}">
        <p14:creationId xmlns:p14="http://schemas.microsoft.com/office/powerpoint/2010/main" val="3205697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10. A 44 ans, Léonard s'est lancé dans l'étude des mathématiques, en commençant par les plus élémentaires. Sur cette page de carnet datée de 1497, il potasse la division des fractions. Attention, si le texte se lit de droite à gauche, les équations, elles, se lisent de gauche à droite, vous reconnaissez 3/4, 2/3 et 8/9, mais la notation de Léonard n'est pas la même que la notre : il veut dire 2/3 divisé par 3/4 égale 8/9. Il conteste : comment 8/9, qui est plus grand que 2/3 peut-il être le résultat de la division de 2/3 par quelque chose ? Il propose une autre méthode, fantaisiste, pour diviser les deux fractions, son résultat est 6/9=2/3.</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10</a:t>
            </a:fld>
            <a:endParaRPr lang="fr-FR"/>
          </a:p>
        </p:txBody>
      </p:sp>
    </p:spTree>
    <p:extLst>
      <p:ext uri="{BB962C8B-B14F-4D97-AF65-F5344CB8AC3E}">
        <p14:creationId xmlns:p14="http://schemas.microsoft.com/office/powerpoint/2010/main" val="1216555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11. En géométrie, Léonard a aimé les problèmes de calcul d'aire des lunules. Une lunule, c'est une figure délimitée par deux arcs de cercles. Sur cette grande page datée de 1508, il dessine plusieurs fois à main levée la même configuration de deux lunules perchées sur un triangle rectangle, puis il en dessine une à la règle et au compas (on trouve de nombreux dessins de compas dans ses carnets).</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11</a:t>
            </a:fld>
            <a:endParaRPr lang="fr-FR"/>
          </a:p>
        </p:txBody>
      </p:sp>
    </p:spTree>
    <p:extLst>
      <p:ext uri="{BB962C8B-B14F-4D97-AF65-F5344CB8AC3E}">
        <p14:creationId xmlns:p14="http://schemas.microsoft.com/office/powerpoint/2010/main" val="3101956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12. La voilà agrandie. Voici le problème : montrer que la somme des aires des deux lunules est égale à l'aire du triangle rectangle. Vous trouverez la solution, rédigée et illustrée avec grand soin dans le catalogue de l'exposition.</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12</a:t>
            </a:fld>
            <a:endParaRPr lang="fr-FR"/>
          </a:p>
        </p:txBody>
      </p:sp>
    </p:spTree>
    <p:extLst>
      <p:ext uri="{BB962C8B-B14F-4D97-AF65-F5344CB8AC3E}">
        <p14:creationId xmlns:p14="http://schemas.microsoft.com/office/powerpoint/2010/main" val="3613299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13. Léonard s'est intéressé à la duplication du cube, un problème qui remonte aux Eléments d'Euclide. Etant donné un cube, construire à la règle et au compas un second cube dont le volume est le double de celui du premier. A droite, vous voyez une sorte de mise en 3 dimensions du théorème de Pythagore, dans l'espoir (fallacieux) d'une version où les carrés seraient remplacés par des cubes. La figure tracée avec soin illustre une "solution" du problème due à Apollonios de </a:t>
            </a:r>
            <a:r>
              <a:rPr lang="fr-FR" sz="1200" kern="1200" dirty="0" err="1">
                <a:solidFill>
                  <a:schemeClr val="tx1"/>
                </a:solidFill>
                <a:latin typeface="+mn-lt"/>
                <a:ea typeface="+mn-ea"/>
                <a:cs typeface="+mn-cs"/>
              </a:rPr>
              <a:t>Perga</a:t>
            </a:r>
            <a:r>
              <a:rPr lang="fr-FR" sz="1200" kern="1200" dirty="0">
                <a:solidFill>
                  <a:schemeClr val="tx1"/>
                </a:solidFill>
                <a:latin typeface="+mn-lt"/>
                <a:ea typeface="+mn-ea"/>
                <a:cs typeface="+mn-cs"/>
              </a:rPr>
              <a:t>. Il ne s'agit pas d'une solution à la règle et au compas, car il faut tâtonner pour placer le segment oblique dans cette position où ses extrémités sont équidistantes du centre du rectangle. D'ailleurs, </a:t>
            </a:r>
            <a:r>
              <a:rPr lang="fr-FR" sz="1200" kern="1200" dirty="0" err="1">
                <a:solidFill>
                  <a:schemeClr val="tx1"/>
                </a:solidFill>
                <a:latin typeface="+mn-lt"/>
                <a:ea typeface="+mn-ea"/>
                <a:cs typeface="+mn-cs"/>
              </a:rPr>
              <a:t>Wantzel</a:t>
            </a:r>
            <a:r>
              <a:rPr lang="fr-FR" sz="1200" kern="1200" dirty="0">
                <a:solidFill>
                  <a:schemeClr val="tx1"/>
                </a:solidFill>
                <a:latin typeface="+mn-lt"/>
                <a:ea typeface="+mn-ea"/>
                <a:cs typeface="+mn-cs"/>
              </a:rPr>
              <a:t> a démontré en 1837 que la duplication est impossible.</a:t>
            </a:r>
          </a:p>
          <a:p>
            <a:r>
              <a:rPr lang="fr-FR" dirty="0"/>
              <a:t>Né en Asie Mineure vers -282, actif à Alexandrie jusqu’en -190, Apollonios de </a:t>
            </a:r>
            <a:r>
              <a:rPr lang="fr-FR" dirty="0" err="1"/>
              <a:t>Perga</a:t>
            </a:r>
            <a:r>
              <a:rPr lang="fr-FR" dirty="0"/>
              <a:t> est connu entre autres pour son traité </a:t>
            </a:r>
            <a:r>
              <a:rPr lang="fr-FR"/>
              <a:t>des coniques</a:t>
            </a:r>
            <a:r>
              <a:rPr lang="fr-FR" dirty="0"/>
              <a:t>.</a:t>
            </a:r>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13</a:t>
            </a:fld>
            <a:endParaRPr lang="fr-FR"/>
          </a:p>
        </p:txBody>
      </p:sp>
    </p:spTree>
    <p:extLst>
      <p:ext uri="{BB962C8B-B14F-4D97-AF65-F5344CB8AC3E}">
        <p14:creationId xmlns:p14="http://schemas.microsoft.com/office/powerpoint/2010/main" val="62029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14. Léonard a été captivé par un autre problème remontant à l'Antiquité, la quadrature du cercle : étant donné un disque, construire à la règle et au compas un carré de même aire. Voyant que l'aire de certaines combinaisons de lunules pouvait être construite, il tente d'approcher un disque avec des lunules, d'où cette floraison de figures qui sont autant de motifs décoratifs, mais non des solutions du problème. D'ailleurs, Lindemann a démontré en 1882 que la quadrature du cercle est impossible.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14</a:t>
            </a:fld>
            <a:endParaRPr lang="fr-FR"/>
          </a:p>
        </p:txBody>
      </p:sp>
    </p:spTree>
    <p:extLst>
      <p:ext uri="{BB962C8B-B14F-4D97-AF65-F5344CB8AC3E}">
        <p14:creationId xmlns:p14="http://schemas.microsoft.com/office/powerpoint/2010/main" val="930736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15. Léonard s'intéresse à la position du centre de gravité d'une pyramide.</a:t>
            </a:r>
          </a:p>
          <a:p>
            <a:r>
              <a:rPr lang="fr-FR" sz="1200" kern="1200" dirty="0">
                <a:solidFill>
                  <a:schemeClr val="tx1"/>
                </a:solidFill>
                <a:latin typeface="+mn-lt"/>
                <a:ea typeface="+mn-ea"/>
                <a:cs typeface="+mn-cs"/>
              </a:rPr>
              <a:t>Léonard relie le sommet au centre de gravité de la base, il divise cette médiane en 4 parties égales. Le premier échelon est le centre de gravité de la pyramide. Dans le cas d'une pyramide à base triangulaire, qu'on appelle aussi tétraèdre (4 faces), il affirme que lorsqu'on choisit deux arêtes opposées, qu'on place </a:t>
            </a:r>
            <a:r>
              <a:rPr lang="fr-FR" sz="1200" kern="1200">
                <a:solidFill>
                  <a:schemeClr val="tx1"/>
                </a:solidFill>
                <a:latin typeface="+mn-lt"/>
                <a:ea typeface="+mn-ea"/>
                <a:cs typeface="+mn-cs"/>
              </a:rPr>
              <a:t>leurs milieux, </a:t>
            </a:r>
            <a:r>
              <a:rPr lang="fr-FR" sz="1200" kern="1200" dirty="0">
                <a:solidFill>
                  <a:schemeClr val="tx1"/>
                </a:solidFill>
                <a:latin typeface="+mn-lt"/>
                <a:ea typeface="+mn-ea"/>
                <a:cs typeface="+mn-cs"/>
              </a:rPr>
              <a:t>et qu'on prend le milieu de ces deux milieux, on retrouve le centre de gravité. Il donne une démonstration, valable seulement pour le tétraèdre régulier. C'était probablement déjà connu (au Xe siècle, Abu </a:t>
            </a:r>
            <a:r>
              <a:rPr lang="fr-FR" sz="1200" kern="1200" dirty="0" err="1">
                <a:solidFill>
                  <a:schemeClr val="tx1"/>
                </a:solidFill>
                <a:latin typeface="+mn-lt"/>
                <a:ea typeface="+mn-ea"/>
                <a:cs typeface="+mn-cs"/>
              </a:rPr>
              <a:t>Sahl</a:t>
            </a:r>
            <a:r>
              <a:rPr lang="fr-FR" sz="1200" kern="1200" dirty="0">
                <a:solidFill>
                  <a:schemeClr val="tx1"/>
                </a:solidFill>
                <a:latin typeface="+mn-lt"/>
                <a:ea typeface="+mn-ea"/>
                <a:cs typeface="+mn-cs"/>
              </a:rPr>
              <a:t> al-</a:t>
            </a:r>
            <a:r>
              <a:rPr lang="fr-FR" sz="1200" kern="1200" dirty="0" err="1">
                <a:solidFill>
                  <a:schemeClr val="tx1"/>
                </a:solidFill>
                <a:latin typeface="+mn-lt"/>
                <a:ea typeface="+mn-ea"/>
                <a:cs typeface="+mn-cs"/>
              </a:rPr>
              <a:t>Quhi</a:t>
            </a:r>
            <a:r>
              <a:rPr lang="fr-FR" sz="1200" kern="1200" dirty="0">
                <a:solidFill>
                  <a:schemeClr val="tx1"/>
                </a:solidFill>
                <a:latin typeface="+mn-lt"/>
                <a:ea typeface="+mn-ea"/>
                <a:cs typeface="+mn-cs"/>
              </a:rPr>
              <a:t> savait déterminer les centres de gravité de solides bien plus complexes), mais cela montre une bonne intuition géométrique (meilleure que pour les fractions).</a:t>
            </a:r>
          </a:p>
          <a:p>
            <a:r>
              <a:rPr lang="fr-FR" sz="1200" kern="1200" dirty="0">
                <a:solidFill>
                  <a:schemeClr val="tx1"/>
                </a:solidFill>
                <a:latin typeface="+mn-lt"/>
                <a:ea typeface="+mn-ea"/>
                <a:cs typeface="+mn-cs"/>
              </a:rPr>
              <a:t>Persan, né au </a:t>
            </a:r>
            <a:r>
              <a:rPr lang="fr-FR" sz="1200" kern="1200" dirty="0" err="1">
                <a:solidFill>
                  <a:schemeClr val="tx1"/>
                </a:solidFill>
                <a:latin typeface="+mn-lt"/>
                <a:ea typeface="+mn-ea"/>
                <a:cs typeface="+mn-cs"/>
              </a:rPr>
              <a:t>Mazandaran</a:t>
            </a:r>
            <a:r>
              <a:rPr lang="fr-FR" sz="1200" kern="1200" dirty="0">
                <a:solidFill>
                  <a:schemeClr val="tx1"/>
                </a:solidFill>
                <a:latin typeface="+mn-lt"/>
                <a:ea typeface="+mn-ea"/>
                <a:cs typeface="+mn-cs"/>
              </a:rPr>
              <a:t> en 940, actif à Bagdad jusqu'en 1000, Abu </a:t>
            </a:r>
            <a:r>
              <a:rPr lang="fr-FR" sz="1200" kern="1200" dirty="0" err="1">
                <a:solidFill>
                  <a:schemeClr val="tx1"/>
                </a:solidFill>
                <a:latin typeface="+mn-lt"/>
                <a:ea typeface="+mn-ea"/>
                <a:cs typeface="+mn-cs"/>
              </a:rPr>
              <a:t>Sahl</a:t>
            </a:r>
            <a:r>
              <a:rPr lang="fr-FR" sz="1200" kern="1200" dirty="0">
                <a:solidFill>
                  <a:schemeClr val="tx1"/>
                </a:solidFill>
                <a:latin typeface="+mn-lt"/>
                <a:ea typeface="+mn-ea"/>
                <a:cs typeface="+mn-cs"/>
              </a:rPr>
              <a:t> al-</a:t>
            </a:r>
            <a:r>
              <a:rPr lang="fr-FR" sz="1200" kern="1200" dirty="0" err="1">
                <a:solidFill>
                  <a:schemeClr val="tx1"/>
                </a:solidFill>
                <a:latin typeface="+mn-lt"/>
                <a:ea typeface="+mn-ea"/>
                <a:cs typeface="+mn-cs"/>
              </a:rPr>
              <a:t>Quhi</a:t>
            </a:r>
            <a:r>
              <a:rPr lang="fr-FR" sz="1200" kern="1200" dirty="0">
                <a:solidFill>
                  <a:schemeClr val="tx1"/>
                </a:solidFill>
                <a:latin typeface="+mn-lt"/>
                <a:ea typeface="+mn-ea"/>
                <a:cs typeface="+mn-cs"/>
              </a:rPr>
              <a:t> savait placer le centre de gravité d'un paraboloïde ou d'une demie-boule.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15</a:t>
            </a:fld>
            <a:endParaRPr lang="fr-FR"/>
          </a:p>
        </p:txBody>
      </p:sp>
    </p:spTree>
    <p:extLst>
      <p:ext uri="{BB962C8B-B14F-4D97-AF65-F5344CB8AC3E}">
        <p14:creationId xmlns:p14="http://schemas.microsoft.com/office/powerpoint/2010/main" val="610163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16. Les codex sont émaillés de maximes, rassemblées en un ouvrage par Christophe </a:t>
            </a:r>
            <a:r>
              <a:rPr lang="fr-FR" sz="1200" kern="1200" dirty="0" err="1">
                <a:solidFill>
                  <a:schemeClr val="tx1"/>
                </a:solidFill>
                <a:latin typeface="+mn-lt"/>
                <a:ea typeface="+mn-ea"/>
                <a:cs typeface="+mn-cs"/>
              </a:rPr>
              <a:t>Mileschi</a:t>
            </a:r>
            <a:r>
              <a:rPr lang="fr-FR" sz="1200" kern="1200" dirty="0">
                <a:solidFill>
                  <a:schemeClr val="tx1"/>
                </a:solidFill>
                <a:latin typeface="+mn-lt"/>
                <a:ea typeface="+mn-ea"/>
                <a:cs typeface="+mn-cs"/>
              </a:rPr>
              <a:t>. J'en ai compté 6 qui parlent de mathématiques. Il ne faut pas les prendre pour des professions de foi, plutôt comme des notes de lecture. Elles reflètent un point de vue déjà présent dans l'antiquité (Pythagore, Platon) : la place éminente des mathématiques dans l'art de la déduction. Mais la dernière la relativise en lui adjoignant l'expérience.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16</a:t>
            </a:fld>
            <a:endParaRPr lang="fr-FR"/>
          </a:p>
        </p:txBody>
      </p:sp>
    </p:spTree>
    <p:extLst>
      <p:ext uri="{BB962C8B-B14F-4D97-AF65-F5344CB8AC3E}">
        <p14:creationId xmlns:p14="http://schemas.microsoft.com/office/powerpoint/2010/main" val="2926207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17. Léonard affirme que la science commence par l'observation, induit des lois, déduit des prédictions (c'est là que les mathématiques jouent un rôle) et les vérifie sur de nouvelles expériences. Il avait parfaitement compris la démarche scientifique.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17</a:t>
            </a:fld>
            <a:endParaRPr lang="fr-FR"/>
          </a:p>
        </p:txBody>
      </p:sp>
    </p:spTree>
    <p:extLst>
      <p:ext uri="{BB962C8B-B14F-4D97-AF65-F5344CB8AC3E}">
        <p14:creationId xmlns:p14="http://schemas.microsoft.com/office/powerpoint/2010/main" val="3378286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18. Que voyez-vous ? De la géométrie ? On a parlé de quadrature du cercle, ce dessin lui est-il relié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18</a:t>
            </a:fld>
            <a:endParaRPr lang="fr-FR"/>
          </a:p>
        </p:txBody>
      </p:sp>
    </p:spTree>
    <p:extLst>
      <p:ext uri="{BB962C8B-B14F-4D97-AF65-F5344CB8AC3E}">
        <p14:creationId xmlns:p14="http://schemas.microsoft.com/office/powerpoint/2010/main" val="2916922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19. Non, l'aire du disque est trop grande de 11%, l'Homme de Vitruve n'a rien à voir avec la quadrature du cercle.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19</a:t>
            </a:fld>
            <a:endParaRPr lang="fr-FR"/>
          </a:p>
        </p:txBody>
      </p:sp>
    </p:spTree>
    <p:extLst>
      <p:ext uri="{BB962C8B-B14F-4D97-AF65-F5344CB8AC3E}">
        <p14:creationId xmlns:p14="http://schemas.microsoft.com/office/powerpoint/2010/main" val="403346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2. Je présente d'abord une contribution de Léonard à une question d'astronomie : l'explication de la lumière cendrée de la Lune. A la tombée de la nuit, lorsque la Lune présente un croissant, sa partie sombre n'est pas totalement obscure, on l'aperçoit, comme sur ce croquis du codex Leicester. Pourquoi ?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2</a:t>
            </a:fld>
            <a:endParaRPr lang="fr-FR"/>
          </a:p>
        </p:txBody>
      </p:sp>
    </p:spTree>
    <p:extLst>
      <p:ext uri="{BB962C8B-B14F-4D97-AF65-F5344CB8AC3E}">
        <p14:creationId xmlns:p14="http://schemas.microsoft.com/office/powerpoint/2010/main" val="3590363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20. J'ai utilisé</a:t>
            </a:r>
          </a:p>
          <a:p>
            <a:r>
              <a:rPr lang="fr-FR" sz="1200" kern="1200" dirty="0">
                <a:solidFill>
                  <a:schemeClr val="tx1"/>
                </a:solidFill>
                <a:latin typeface="+mn-lt"/>
                <a:ea typeface="+mn-ea"/>
                <a:cs typeface="+mn-cs"/>
              </a:rPr>
              <a:t>- Le catalogue de l'exposition, il est magnifique, sa partie scientifique est rédigée avec grand soin.</a:t>
            </a:r>
          </a:p>
          <a:p>
            <a:r>
              <a:rPr lang="fr-FR" sz="1200" kern="1200" dirty="0">
                <a:solidFill>
                  <a:schemeClr val="tx1"/>
                </a:solidFill>
                <a:latin typeface="+mn-lt"/>
                <a:ea typeface="+mn-ea"/>
                <a:cs typeface="+mn-cs"/>
              </a:rPr>
              <a:t>- Un texte plus savant, paru dans une revue d'architecture, de Sylvie Duvernoy.</a:t>
            </a:r>
          </a:p>
          <a:p>
            <a:r>
              <a:rPr lang="fr-FR" sz="1200" kern="1200" dirty="0">
                <a:solidFill>
                  <a:schemeClr val="tx1"/>
                </a:solidFill>
                <a:latin typeface="+mn-lt"/>
                <a:ea typeface="+mn-ea"/>
                <a:cs typeface="+mn-cs"/>
              </a:rPr>
              <a:t>- Les malices du kangourou, que voici, fourmillent de problèmes à mettre dans les main de jeunes élèves, pour qu'ils s'y exercent, comme Léonard l'a fait avant eux.</a:t>
            </a:r>
          </a:p>
          <a:p>
            <a:r>
              <a:rPr lang="fr-FR" sz="1200" kern="1200" dirty="0">
                <a:solidFill>
                  <a:schemeClr val="tx1"/>
                </a:solidFill>
                <a:latin typeface="+mn-lt"/>
                <a:ea typeface="+mn-ea"/>
                <a:cs typeface="+mn-cs"/>
              </a:rPr>
              <a:t>- La compilation des maximes, de Christophe </a:t>
            </a:r>
            <a:r>
              <a:rPr lang="fr-FR" sz="1200" kern="1200" dirty="0" err="1">
                <a:solidFill>
                  <a:schemeClr val="tx1"/>
                </a:solidFill>
                <a:latin typeface="+mn-lt"/>
                <a:ea typeface="+mn-ea"/>
                <a:cs typeface="+mn-cs"/>
              </a:rPr>
              <a:t>Mileschi</a:t>
            </a:r>
            <a:r>
              <a:rPr lang="fr-FR" sz="1200" kern="1200" dirty="0">
                <a:solidFill>
                  <a:schemeClr val="tx1"/>
                </a:solidFill>
                <a:latin typeface="+mn-lt"/>
                <a:ea typeface="+mn-ea"/>
                <a:cs typeface="+mn-cs"/>
              </a:rPr>
              <a:t>.</a:t>
            </a:r>
          </a:p>
          <a:p>
            <a:r>
              <a:rPr lang="fr-FR" sz="1200" kern="1200" dirty="0">
                <a:solidFill>
                  <a:schemeClr val="tx1"/>
                </a:solidFill>
                <a:latin typeface="+mn-lt"/>
                <a:ea typeface="+mn-ea"/>
                <a:cs typeface="+mn-cs"/>
              </a:rPr>
              <a:t>- Je recommande l'exposition Greco, au Grand Palais, trois des </a:t>
            </a:r>
            <a:r>
              <a:rPr lang="fr-FR" sz="1200" kern="1200" dirty="0" err="1">
                <a:solidFill>
                  <a:schemeClr val="tx1"/>
                </a:solidFill>
                <a:latin typeface="+mn-lt"/>
                <a:ea typeface="+mn-ea"/>
                <a:cs typeface="+mn-cs"/>
              </a:rPr>
              <a:t>oeuvres</a:t>
            </a:r>
            <a:r>
              <a:rPr lang="fr-FR" sz="1200" kern="1200" dirty="0">
                <a:solidFill>
                  <a:schemeClr val="tx1"/>
                </a:solidFill>
                <a:latin typeface="+mn-lt"/>
                <a:ea typeface="+mn-ea"/>
                <a:cs typeface="+mn-cs"/>
              </a:rPr>
              <a:t> qui y sont présentées sont reliées au contenu de mon exposé.</a:t>
            </a: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Merci de votre attention.</a:t>
            </a:r>
          </a:p>
          <a:p>
            <a:r>
              <a:rPr lang="fr-FR" dirty="0"/>
              <a:t>https://renaissance-</a:t>
            </a:r>
            <a:r>
              <a:rPr lang="fr-FR" dirty="0" err="1"/>
              <a:t>transmedia</a:t>
            </a:r>
            <a:r>
              <a:rPr lang="fr-FR" dirty="0"/>
              <a:t>-</a:t>
            </a:r>
            <a:r>
              <a:rPr lang="fr-FR" dirty="0" err="1"/>
              <a:t>lab.fr</a:t>
            </a:r>
            <a:r>
              <a:rPr lang="fr-FR" dirty="0"/>
              <a:t>/rtl4/web-doc-sur-les-pas-de-</a:t>
            </a:r>
            <a:r>
              <a:rPr lang="fr-FR" dirty="0" err="1"/>
              <a:t>leonard</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20</a:t>
            </a:fld>
            <a:endParaRPr lang="fr-FR"/>
          </a:p>
        </p:txBody>
      </p:sp>
    </p:spTree>
    <p:extLst>
      <p:ext uri="{BB962C8B-B14F-4D97-AF65-F5344CB8AC3E}">
        <p14:creationId xmlns:p14="http://schemas.microsoft.com/office/powerpoint/2010/main" val="3746808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20. J'ai utilisé</a:t>
            </a:r>
          </a:p>
          <a:p>
            <a:r>
              <a:rPr lang="fr-FR" sz="1200" kern="1200" dirty="0">
                <a:solidFill>
                  <a:schemeClr val="tx1"/>
                </a:solidFill>
                <a:latin typeface="+mn-lt"/>
                <a:ea typeface="+mn-ea"/>
                <a:cs typeface="+mn-cs"/>
              </a:rPr>
              <a:t>- Le catalogue de l'exposition, il est magnifique, sa partie scientifique est rédigée avec grand soin.</a:t>
            </a:r>
          </a:p>
          <a:p>
            <a:r>
              <a:rPr lang="fr-FR" sz="1200" kern="1200" dirty="0">
                <a:solidFill>
                  <a:schemeClr val="tx1"/>
                </a:solidFill>
                <a:latin typeface="+mn-lt"/>
                <a:ea typeface="+mn-ea"/>
                <a:cs typeface="+mn-cs"/>
              </a:rPr>
              <a:t>- Un texte plus savant, paru dans une revue d'architecture, de Sylvie Duvernoy.</a:t>
            </a:r>
          </a:p>
          <a:p>
            <a:r>
              <a:rPr lang="fr-FR" sz="1200" kern="1200" dirty="0">
                <a:solidFill>
                  <a:schemeClr val="tx1"/>
                </a:solidFill>
                <a:latin typeface="+mn-lt"/>
                <a:ea typeface="+mn-ea"/>
                <a:cs typeface="+mn-cs"/>
              </a:rPr>
              <a:t>- Les malices du kangourou, que voici, fourmillent de problèmes à mettre dans les main de jeunes élèves, pour qu'ils s'y exercent, comme Léonard l'a fait avant eux.</a:t>
            </a:r>
          </a:p>
          <a:p>
            <a:r>
              <a:rPr lang="fr-FR" sz="1200" kern="1200" dirty="0">
                <a:solidFill>
                  <a:schemeClr val="tx1"/>
                </a:solidFill>
                <a:latin typeface="+mn-lt"/>
                <a:ea typeface="+mn-ea"/>
                <a:cs typeface="+mn-cs"/>
              </a:rPr>
              <a:t>- La compilation des maximes, de Christophe </a:t>
            </a:r>
            <a:r>
              <a:rPr lang="fr-FR" sz="1200" kern="1200" dirty="0" err="1">
                <a:solidFill>
                  <a:schemeClr val="tx1"/>
                </a:solidFill>
                <a:latin typeface="+mn-lt"/>
                <a:ea typeface="+mn-ea"/>
                <a:cs typeface="+mn-cs"/>
              </a:rPr>
              <a:t>Mileschi</a:t>
            </a:r>
            <a:r>
              <a:rPr lang="fr-FR" sz="1200" kern="1200" dirty="0">
                <a:solidFill>
                  <a:schemeClr val="tx1"/>
                </a:solidFill>
                <a:latin typeface="+mn-lt"/>
                <a:ea typeface="+mn-ea"/>
                <a:cs typeface="+mn-cs"/>
              </a:rPr>
              <a:t>.</a:t>
            </a:r>
          </a:p>
          <a:p>
            <a:r>
              <a:rPr lang="fr-FR" sz="1200" kern="1200" dirty="0">
                <a:solidFill>
                  <a:schemeClr val="tx1"/>
                </a:solidFill>
                <a:latin typeface="+mn-lt"/>
                <a:ea typeface="+mn-ea"/>
                <a:cs typeface="+mn-cs"/>
              </a:rPr>
              <a:t>- Je recommande l'exposition Greco, au Grand Palais, trois des </a:t>
            </a:r>
            <a:r>
              <a:rPr lang="fr-FR" sz="1200" kern="1200" dirty="0" err="1">
                <a:solidFill>
                  <a:schemeClr val="tx1"/>
                </a:solidFill>
                <a:latin typeface="+mn-lt"/>
                <a:ea typeface="+mn-ea"/>
                <a:cs typeface="+mn-cs"/>
              </a:rPr>
              <a:t>oeuvres</a:t>
            </a:r>
            <a:r>
              <a:rPr lang="fr-FR" sz="1200" kern="1200" dirty="0">
                <a:solidFill>
                  <a:schemeClr val="tx1"/>
                </a:solidFill>
                <a:latin typeface="+mn-lt"/>
                <a:ea typeface="+mn-ea"/>
                <a:cs typeface="+mn-cs"/>
              </a:rPr>
              <a:t> qui y sont présentées sont reliées au contenu de mon exposé.</a:t>
            </a: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Merci de votre attention.</a:t>
            </a:r>
          </a:p>
          <a:p>
            <a:r>
              <a:rPr lang="fr-FR" dirty="0"/>
              <a:t>https://renaissance-</a:t>
            </a:r>
            <a:r>
              <a:rPr lang="fr-FR" dirty="0" err="1"/>
              <a:t>transmedia</a:t>
            </a:r>
            <a:r>
              <a:rPr lang="fr-FR" dirty="0"/>
              <a:t>-</a:t>
            </a:r>
            <a:r>
              <a:rPr lang="fr-FR" dirty="0" err="1"/>
              <a:t>lab.fr</a:t>
            </a:r>
            <a:r>
              <a:rPr lang="fr-FR" dirty="0"/>
              <a:t>/rtl4/web-doc-sur-les-pas-de-</a:t>
            </a:r>
            <a:r>
              <a:rPr lang="fr-FR" dirty="0" err="1"/>
              <a:t>leonard</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21</a:t>
            </a:fld>
            <a:endParaRPr lang="fr-FR"/>
          </a:p>
        </p:txBody>
      </p:sp>
    </p:spTree>
    <p:extLst>
      <p:ext uri="{BB962C8B-B14F-4D97-AF65-F5344CB8AC3E}">
        <p14:creationId xmlns:p14="http://schemas.microsoft.com/office/powerpoint/2010/main" val="2268875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D1518D-E488-7045-9C0C-46CEAAAC49F9}" type="slidenum">
              <a:rPr lang="fr-FR" smtClean="0"/>
              <a:t>26</a:t>
            </a:fld>
            <a:endParaRPr lang="fr-FR"/>
          </a:p>
        </p:txBody>
      </p:sp>
    </p:spTree>
    <p:extLst>
      <p:ext uri="{BB962C8B-B14F-4D97-AF65-F5344CB8AC3E}">
        <p14:creationId xmlns:p14="http://schemas.microsoft.com/office/powerpoint/2010/main" val="3820706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D1518D-E488-7045-9C0C-46CEAAAC49F9}" type="slidenum">
              <a:rPr lang="fr-FR" smtClean="0"/>
              <a:t>27</a:t>
            </a:fld>
            <a:endParaRPr lang="fr-FR"/>
          </a:p>
        </p:txBody>
      </p:sp>
    </p:spTree>
    <p:extLst>
      <p:ext uri="{BB962C8B-B14F-4D97-AF65-F5344CB8AC3E}">
        <p14:creationId xmlns:p14="http://schemas.microsoft.com/office/powerpoint/2010/main" val="481598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D1518D-E488-7045-9C0C-46CEAAAC49F9}" type="slidenum">
              <a:rPr lang="fr-FR" smtClean="0"/>
              <a:t>28</a:t>
            </a:fld>
            <a:endParaRPr lang="fr-FR"/>
          </a:p>
        </p:txBody>
      </p:sp>
    </p:spTree>
    <p:extLst>
      <p:ext uri="{BB962C8B-B14F-4D97-AF65-F5344CB8AC3E}">
        <p14:creationId xmlns:p14="http://schemas.microsoft.com/office/powerpoint/2010/main" val="1501194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D1518D-E488-7045-9C0C-46CEAAAC49F9}" type="slidenum">
              <a:rPr lang="fr-FR" smtClean="0"/>
              <a:t>29</a:t>
            </a:fld>
            <a:endParaRPr lang="fr-FR"/>
          </a:p>
        </p:txBody>
      </p:sp>
    </p:spTree>
    <p:extLst>
      <p:ext uri="{BB962C8B-B14F-4D97-AF65-F5344CB8AC3E}">
        <p14:creationId xmlns:p14="http://schemas.microsoft.com/office/powerpoint/2010/main" val="3611806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D1518D-E488-7045-9C0C-46CEAAAC49F9}" type="slidenum">
              <a:rPr lang="fr-FR" smtClean="0"/>
              <a:t>30</a:t>
            </a:fld>
            <a:endParaRPr lang="fr-FR"/>
          </a:p>
        </p:txBody>
      </p:sp>
    </p:spTree>
    <p:extLst>
      <p:ext uri="{BB962C8B-B14F-4D97-AF65-F5344CB8AC3E}">
        <p14:creationId xmlns:p14="http://schemas.microsoft.com/office/powerpoint/2010/main" val="1428836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D1518D-E488-7045-9C0C-46CEAAAC49F9}" type="slidenum">
              <a:rPr lang="fr-FR" smtClean="0"/>
              <a:t>31</a:t>
            </a:fld>
            <a:endParaRPr lang="fr-FR"/>
          </a:p>
        </p:txBody>
      </p:sp>
    </p:spTree>
    <p:extLst>
      <p:ext uri="{BB962C8B-B14F-4D97-AF65-F5344CB8AC3E}">
        <p14:creationId xmlns:p14="http://schemas.microsoft.com/office/powerpoint/2010/main" val="132268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D1518D-E488-7045-9C0C-46CEAAAC49F9}" type="slidenum">
              <a:rPr lang="fr-FR" smtClean="0"/>
              <a:t>32</a:t>
            </a:fld>
            <a:endParaRPr lang="fr-FR"/>
          </a:p>
        </p:txBody>
      </p:sp>
    </p:spTree>
    <p:extLst>
      <p:ext uri="{BB962C8B-B14F-4D97-AF65-F5344CB8AC3E}">
        <p14:creationId xmlns:p14="http://schemas.microsoft.com/office/powerpoint/2010/main" val="112165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3. Voilà l'explication de Léonard : la Lune est éclairée par le reflet de la lumière solaire sur la Terre.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3</a:t>
            </a:fld>
            <a:endParaRPr lang="fr-FR"/>
          </a:p>
        </p:txBody>
      </p:sp>
    </p:spTree>
    <p:extLst>
      <p:ext uri="{BB962C8B-B14F-4D97-AF65-F5344CB8AC3E}">
        <p14:creationId xmlns:p14="http://schemas.microsoft.com/office/powerpoint/2010/main" val="212290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4. Vous observez depuis la Terre, juste à la limite entre ombre et lumière, la Lune est située plutôt du côté du Soleil, elle fait face à la face éclairée de la Terre. Cette explication s'est avérée correcte, le codex Leicester est la plus ancienne trace connue de ce raisonnement physico-géométrique. Je l'ai choisi en raison de son caractère géométrique, justement, mais Léonard a-t-il des contributions mathématiques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4</a:t>
            </a:fld>
            <a:endParaRPr lang="fr-FR"/>
          </a:p>
        </p:txBody>
      </p:sp>
    </p:spTree>
    <p:extLst>
      <p:ext uri="{BB962C8B-B14F-4D97-AF65-F5344CB8AC3E}">
        <p14:creationId xmlns:p14="http://schemas.microsoft.com/office/powerpoint/2010/main" val="158755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5. L’intérêt de Léonard pour les mathématiques date de sa rencontre avec</a:t>
            </a:r>
          </a:p>
          <a:p>
            <a:r>
              <a:rPr lang="fr-FR" sz="1200" kern="1200" dirty="0">
                <a:solidFill>
                  <a:schemeClr val="tx1"/>
                </a:solidFill>
                <a:latin typeface="+mn-lt"/>
                <a:ea typeface="+mn-ea"/>
                <a:cs typeface="+mn-cs"/>
              </a:rPr>
              <a:t>Luca Pacioli en 1496. Léonard avait 44 ans. On voit ici Pacioli avec un de ses élèves et les instruments de son art : figure, compas, livres. </a:t>
            </a:r>
          </a:p>
          <a:p>
            <a:r>
              <a:rPr lang="fr-FR" sz="1200" kern="1200" dirty="0">
                <a:solidFill>
                  <a:schemeClr val="tx1"/>
                </a:solidFill>
                <a:latin typeface="+mn-lt"/>
                <a:ea typeface="+mn-ea"/>
                <a:cs typeface="+mn-cs"/>
              </a:rPr>
              <a:t>On ne connaît aucun résultat original de Pacioli, dont les textes reprennent des connaissances antérieures, notamment les</a:t>
            </a:r>
            <a:r>
              <a:rPr lang="fr-FR" sz="1200" kern="1200" baseline="0" dirty="0">
                <a:solidFill>
                  <a:schemeClr val="tx1"/>
                </a:solidFill>
                <a:latin typeface="+mn-lt"/>
                <a:ea typeface="+mn-ea"/>
                <a:cs typeface="+mn-cs"/>
              </a:rPr>
              <a:t> résultats de Piero </a:t>
            </a:r>
            <a:r>
              <a:rPr lang="fr-FR" sz="1200" kern="1200" baseline="0" dirty="0" err="1">
                <a:solidFill>
                  <a:schemeClr val="tx1"/>
                </a:solidFill>
                <a:latin typeface="+mn-lt"/>
                <a:ea typeface="+mn-ea"/>
                <a:cs typeface="+mn-cs"/>
              </a:rPr>
              <a:t>della</a:t>
            </a:r>
            <a:r>
              <a:rPr lang="fr-FR" sz="1200" kern="1200" baseline="0" dirty="0">
                <a:solidFill>
                  <a:schemeClr val="tx1"/>
                </a:solidFill>
                <a:latin typeface="+mn-lt"/>
                <a:ea typeface="+mn-ea"/>
                <a:cs typeface="+mn-cs"/>
              </a:rPr>
              <a:t> Francesca. Sa </a:t>
            </a:r>
            <a:r>
              <a:rPr lang="fr-FR" sz="1200" kern="1200" baseline="0" dirty="0" err="1">
                <a:solidFill>
                  <a:schemeClr val="tx1"/>
                </a:solidFill>
                <a:latin typeface="+mn-lt"/>
                <a:ea typeface="+mn-ea"/>
                <a:cs typeface="+mn-cs"/>
              </a:rPr>
              <a:t>Summa</a:t>
            </a:r>
            <a:r>
              <a:rPr lang="fr-FR" sz="1200" kern="1200" baseline="0" dirty="0">
                <a:solidFill>
                  <a:schemeClr val="tx1"/>
                </a:solidFill>
                <a:latin typeface="+mn-lt"/>
                <a:ea typeface="+mn-ea"/>
                <a:cs typeface="+mn-cs"/>
              </a:rPr>
              <a:t> est considérée comme un texte fondateur par les comptables : la comptabilité en partie double, déjà pratiquée depuis longtemps par les banquiers florentins, y est expliquée en détail.</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5</a:t>
            </a:fld>
            <a:endParaRPr lang="fr-FR"/>
          </a:p>
        </p:txBody>
      </p:sp>
    </p:spTree>
    <p:extLst>
      <p:ext uri="{BB962C8B-B14F-4D97-AF65-F5344CB8AC3E}">
        <p14:creationId xmlns:p14="http://schemas.microsoft.com/office/powerpoint/2010/main" val="231179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6. Pacioli était célèbre pour son livre "</a:t>
            </a:r>
            <a:r>
              <a:rPr lang="fr-FR" sz="1200" kern="1200" dirty="0" err="1">
                <a:solidFill>
                  <a:schemeClr val="tx1"/>
                </a:solidFill>
                <a:latin typeface="+mn-lt"/>
                <a:ea typeface="+mn-ea"/>
                <a:cs typeface="+mn-cs"/>
              </a:rPr>
              <a:t>Summa</a:t>
            </a:r>
            <a:r>
              <a:rPr lang="fr-FR" sz="1200" kern="1200" dirty="0">
                <a:solidFill>
                  <a:schemeClr val="tx1"/>
                </a:solidFill>
                <a:latin typeface="+mn-lt"/>
                <a:ea typeface="+mn-ea"/>
                <a:cs typeface="+mn-cs"/>
              </a:rPr>
              <a:t> de </a:t>
            </a:r>
            <a:r>
              <a:rPr lang="fr-FR" sz="1200" kern="1200" dirty="0" err="1">
                <a:solidFill>
                  <a:schemeClr val="tx1"/>
                </a:solidFill>
                <a:latin typeface="+mn-lt"/>
                <a:ea typeface="+mn-ea"/>
                <a:cs typeface="+mn-cs"/>
              </a:rPr>
              <a:t>arithmetica</a:t>
            </a:r>
            <a:r>
              <a:rPr lang="fr-FR" sz="1200" kern="1200" dirty="0">
                <a:solidFill>
                  <a:schemeClr val="tx1"/>
                </a:solidFill>
                <a:latin typeface="+mn-lt"/>
                <a:ea typeface="+mn-ea"/>
                <a:cs typeface="+mn-cs"/>
              </a:rPr>
              <a:t>...", qui rassemblait une masse considérable de connaissances, allant de la géométrie à la comptabilité. Elle est écrite en</a:t>
            </a:r>
            <a:r>
              <a:rPr lang="fr-FR" sz="1200" kern="1200" baseline="0" dirty="0">
                <a:solidFill>
                  <a:schemeClr val="tx1"/>
                </a:solidFill>
                <a:latin typeface="+mn-lt"/>
                <a:ea typeface="+mn-ea"/>
                <a:cs typeface="+mn-cs"/>
              </a:rPr>
              <a:t> </a:t>
            </a:r>
            <a:r>
              <a:rPr lang="fr-FR" sz="1200" kern="1200" baseline="0">
                <a:solidFill>
                  <a:schemeClr val="tx1"/>
                </a:solidFill>
                <a:latin typeface="+mn-lt"/>
                <a:ea typeface="+mn-ea"/>
                <a:cs typeface="+mn-cs"/>
              </a:rPr>
              <a:t>langue vulgaire.</a:t>
            </a:r>
            <a:r>
              <a:rPr lang="fr-FR" sz="1200" kern="1200">
                <a:solidFill>
                  <a:schemeClr val="tx1"/>
                </a:solidFill>
                <a:latin typeface="+mn-lt"/>
                <a:ea typeface="+mn-ea"/>
                <a:cs typeface="+mn-cs"/>
              </a:rPr>
              <a:t> </a:t>
            </a:r>
            <a:r>
              <a:rPr lang="fr-FR" sz="1200" kern="1200" dirty="0">
                <a:solidFill>
                  <a:schemeClr val="tx1"/>
                </a:solidFill>
                <a:latin typeface="+mn-lt"/>
                <a:ea typeface="+mn-ea"/>
                <a:cs typeface="+mn-cs"/>
              </a:rPr>
              <a:t>Léonard en a possédé un exemplaire imprimé. Le livre était très austère : aucune figure.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6</a:t>
            </a:fld>
            <a:endParaRPr lang="fr-FR"/>
          </a:p>
        </p:txBody>
      </p:sp>
    </p:spTree>
    <p:extLst>
      <p:ext uri="{BB962C8B-B14F-4D97-AF65-F5344CB8AC3E}">
        <p14:creationId xmlns:p14="http://schemas.microsoft.com/office/powerpoint/2010/main" val="199918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7. A la suite d'un tournoi scientifique organisé par le Duc de Milan, Pacioli a écrit un nouveau livre, magnifiquement illustré, celui-là, par Pacioli lui-même, et par Léonard, qui a notamment dessiné les polyèdres archimédiens. "De Divina </a:t>
            </a:r>
            <a:r>
              <a:rPr lang="fr-FR" sz="1200" kern="1200" dirty="0" err="1">
                <a:solidFill>
                  <a:schemeClr val="tx1"/>
                </a:solidFill>
                <a:latin typeface="+mn-lt"/>
                <a:ea typeface="+mn-ea"/>
                <a:cs typeface="+mn-cs"/>
              </a:rPr>
              <a:t>Proportione</a:t>
            </a:r>
            <a:r>
              <a:rPr lang="fr-FR" sz="1200" kern="1200" dirty="0">
                <a:solidFill>
                  <a:schemeClr val="tx1"/>
                </a:solidFill>
                <a:latin typeface="+mn-lt"/>
                <a:ea typeface="+mn-ea"/>
                <a:cs typeface="+mn-cs"/>
              </a:rPr>
              <a:t>", cela désigne le nombre d'or, nécessaire pour construire un pentagone régulier comme celui qu'on voit sur cet </a:t>
            </a:r>
            <a:r>
              <a:rPr lang="fr-FR" sz="1200" kern="1200" dirty="0" err="1">
                <a:solidFill>
                  <a:schemeClr val="tx1"/>
                </a:solidFill>
                <a:latin typeface="+mn-lt"/>
                <a:ea typeface="+mn-ea"/>
                <a:cs typeface="+mn-cs"/>
              </a:rPr>
              <a:t>icosidodécaèdre</a:t>
            </a:r>
            <a:r>
              <a:rPr lang="fr-FR" sz="1200" kern="1200" dirty="0">
                <a:solidFill>
                  <a:schemeClr val="tx1"/>
                </a:solidFill>
                <a:latin typeface="+mn-lt"/>
                <a:ea typeface="+mn-ea"/>
                <a:cs typeface="+mn-cs"/>
              </a:rPr>
              <a:t> (</a:t>
            </a:r>
            <a:r>
              <a:rPr lang="fr-FR" sz="1200" kern="1200" dirty="0" err="1">
                <a:solidFill>
                  <a:schemeClr val="tx1"/>
                </a:solidFill>
                <a:latin typeface="+mn-lt"/>
                <a:ea typeface="+mn-ea"/>
                <a:cs typeface="+mn-cs"/>
              </a:rPr>
              <a:t>icosi</a:t>
            </a:r>
            <a:r>
              <a:rPr lang="fr-FR" sz="1200" kern="1200" dirty="0">
                <a:solidFill>
                  <a:schemeClr val="tx1"/>
                </a:solidFill>
                <a:latin typeface="+mn-lt"/>
                <a:ea typeface="+mn-ea"/>
                <a:cs typeface="+mn-cs"/>
              </a:rPr>
              <a:t>=20 faces triangulaires, </a:t>
            </a:r>
            <a:r>
              <a:rPr lang="fr-FR" sz="1200" kern="1200" dirty="0" err="1">
                <a:solidFill>
                  <a:schemeClr val="tx1"/>
                </a:solidFill>
                <a:latin typeface="+mn-lt"/>
                <a:ea typeface="+mn-ea"/>
                <a:cs typeface="+mn-cs"/>
              </a:rPr>
              <a:t>dodéca</a:t>
            </a:r>
            <a:r>
              <a:rPr lang="fr-FR" sz="1200" kern="1200" dirty="0">
                <a:solidFill>
                  <a:schemeClr val="tx1"/>
                </a:solidFill>
                <a:latin typeface="+mn-lt"/>
                <a:ea typeface="+mn-ea"/>
                <a:cs typeface="+mn-cs"/>
              </a:rPr>
              <a:t>=12 faces pentagonales, i.e. à 5 côtés). Il semble que ce soit la plus ancienne représentation connue de ce polyèdre.</a:t>
            </a:r>
          </a:p>
          <a:p>
            <a:r>
              <a:rPr lang="fr-FR" sz="1200" kern="1200" dirty="0">
                <a:solidFill>
                  <a:schemeClr val="tx1"/>
                </a:solidFill>
                <a:latin typeface="+mn-lt"/>
                <a:ea typeface="+mn-ea"/>
                <a:cs typeface="+mn-cs"/>
              </a:rPr>
              <a:t>Le "De Divina </a:t>
            </a:r>
            <a:r>
              <a:rPr lang="fr-FR" sz="1200" kern="1200" dirty="0" err="1">
                <a:solidFill>
                  <a:schemeClr val="tx1"/>
                </a:solidFill>
                <a:latin typeface="+mn-lt"/>
                <a:ea typeface="+mn-ea"/>
                <a:cs typeface="+mn-cs"/>
              </a:rPr>
              <a:t>Proportione</a:t>
            </a:r>
            <a:r>
              <a:rPr lang="fr-FR" sz="1200" kern="1200" dirty="0">
                <a:solidFill>
                  <a:schemeClr val="tx1"/>
                </a:solidFill>
                <a:latin typeface="+mn-lt"/>
                <a:ea typeface="+mn-ea"/>
                <a:cs typeface="+mn-cs"/>
              </a:rPr>
              <a:t>" reproduit sans les citer (c'est l'usage de l'époque) des résultats de Piero </a:t>
            </a:r>
            <a:r>
              <a:rPr lang="fr-FR" sz="1200" kern="1200" dirty="0" err="1">
                <a:solidFill>
                  <a:schemeClr val="tx1"/>
                </a:solidFill>
                <a:latin typeface="+mn-lt"/>
                <a:ea typeface="+mn-ea"/>
                <a:cs typeface="+mn-cs"/>
              </a:rPr>
              <a:t>della</a:t>
            </a:r>
            <a:r>
              <a:rPr lang="fr-FR" sz="1200" kern="1200" dirty="0">
                <a:solidFill>
                  <a:schemeClr val="tx1"/>
                </a:solidFill>
                <a:latin typeface="+mn-lt"/>
                <a:ea typeface="+mn-ea"/>
                <a:cs typeface="+mn-cs"/>
              </a:rPr>
              <a:t> Francesca.</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7</a:t>
            </a:fld>
            <a:endParaRPr lang="fr-FR"/>
          </a:p>
        </p:txBody>
      </p:sp>
    </p:spTree>
    <p:extLst>
      <p:ext uri="{BB962C8B-B14F-4D97-AF65-F5344CB8AC3E}">
        <p14:creationId xmlns:p14="http://schemas.microsoft.com/office/powerpoint/2010/main" val="103221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8. Noter qu'avant Léonard, Jacopo de </a:t>
            </a:r>
            <a:r>
              <a:rPr lang="fr-FR" sz="1200" kern="1200" dirty="0" err="1">
                <a:solidFill>
                  <a:schemeClr val="tx1"/>
                </a:solidFill>
                <a:latin typeface="+mn-lt"/>
                <a:ea typeface="+mn-ea"/>
                <a:cs typeface="+mn-cs"/>
              </a:rPr>
              <a:t>Barbari</a:t>
            </a:r>
            <a:r>
              <a:rPr lang="fr-FR" sz="1200" kern="1200" dirty="0">
                <a:solidFill>
                  <a:schemeClr val="tx1"/>
                </a:solidFill>
                <a:latin typeface="+mn-lt"/>
                <a:ea typeface="+mn-ea"/>
                <a:cs typeface="+mn-cs"/>
              </a:rPr>
              <a:t> était déjà capable de peindre un superbe </a:t>
            </a:r>
            <a:r>
              <a:rPr lang="fr-FR" sz="1200" kern="1200" dirty="0" err="1">
                <a:solidFill>
                  <a:schemeClr val="tx1"/>
                </a:solidFill>
                <a:latin typeface="+mn-lt"/>
                <a:ea typeface="+mn-ea"/>
                <a:cs typeface="+mn-cs"/>
              </a:rPr>
              <a:t>rhombicuboctaèdre</a:t>
            </a:r>
            <a:r>
              <a:rPr lang="fr-FR" sz="1200" kern="1200" dirty="0">
                <a:solidFill>
                  <a:schemeClr val="tx1"/>
                </a:solidFill>
                <a:latin typeface="+mn-lt"/>
                <a:ea typeface="+mn-ea"/>
                <a:cs typeface="+mn-cs"/>
              </a:rPr>
              <a:t> transparent, d'une grande précision.</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8</a:t>
            </a:fld>
            <a:endParaRPr lang="fr-FR"/>
          </a:p>
        </p:txBody>
      </p:sp>
    </p:spTree>
    <p:extLst>
      <p:ext uri="{BB962C8B-B14F-4D97-AF65-F5344CB8AC3E}">
        <p14:creationId xmlns:p14="http://schemas.microsoft.com/office/powerpoint/2010/main" val="192728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9. Voilà la version de Léonard : elle semble représenter un objet matériel, tracé à main levée. C'est cela le talent de Léonard : croquer à main levée ce qu'il voit. Dans des archives de comptables à Florence, on a trouvé mention d'une collection de polyèdres en bois, elle a peut-être été dessinée par Léonard.</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9</a:t>
            </a:fld>
            <a:endParaRPr lang="fr-FR"/>
          </a:p>
        </p:txBody>
      </p:sp>
    </p:spTree>
    <p:extLst>
      <p:ext uri="{BB962C8B-B14F-4D97-AF65-F5344CB8AC3E}">
        <p14:creationId xmlns:p14="http://schemas.microsoft.com/office/powerpoint/2010/main" val="3727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E9C126E-0673-6848-8F3D-A4A10D99417E}" type="datetimeFigureOut">
              <a:rPr lang="fr-FR" smtClean="0"/>
              <a:t>24/10/2021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1510012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E9C126E-0673-6848-8F3D-A4A10D99417E}" type="datetimeFigureOut">
              <a:rPr lang="fr-FR" smtClean="0"/>
              <a:t>24/10/2021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16394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E9C126E-0673-6848-8F3D-A4A10D99417E}" type="datetimeFigureOut">
              <a:rPr lang="fr-FR" smtClean="0"/>
              <a:t>24/10/2021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136637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E9C126E-0673-6848-8F3D-A4A10D99417E}" type="datetimeFigureOut">
              <a:rPr lang="fr-FR" smtClean="0"/>
              <a:t>24/10/2021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278341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EE9C126E-0673-6848-8F3D-A4A10D99417E}" type="datetimeFigureOut">
              <a:rPr lang="fr-FR" smtClean="0"/>
              <a:t>24/10/2021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418080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E9C126E-0673-6848-8F3D-A4A10D99417E}" type="datetimeFigureOut">
              <a:rPr lang="fr-FR" smtClean="0"/>
              <a:t>24/10/2021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351818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E9C126E-0673-6848-8F3D-A4A10D99417E}" type="datetimeFigureOut">
              <a:rPr lang="fr-FR" smtClean="0"/>
              <a:t>24/10/2021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3361085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E9C126E-0673-6848-8F3D-A4A10D99417E}" type="datetimeFigureOut">
              <a:rPr lang="fr-FR" smtClean="0"/>
              <a:t>24/10/2021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293728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E9C126E-0673-6848-8F3D-A4A10D99417E}" type="datetimeFigureOut">
              <a:rPr lang="fr-FR" smtClean="0"/>
              <a:t>24/10/2021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297546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E9C126E-0673-6848-8F3D-A4A10D99417E}" type="datetimeFigureOut">
              <a:rPr lang="fr-FR" smtClean="0"/>
              <a:t>24/10/2021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45430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E9C126E-0673-6848-8F3D-A4A10D99417E}" type="datetimeFigureOut">
              <a:rPr lang="fr-FR" smtClean="0"/>
              <a:t>24/10/2021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E178D38-FD01-BE48-8181-EB0ACCECF6FE}" type="slidenum">
              <a:rPr lang="fr-FR" smtClean="0"/>
              <a:t>‹N°›</a:t>
            </a:fld>
            <a:endParaRPr lang="fr-FR"/>
          </a:p>
        </p:txBody>
      </p:sp>
    </p:spTree>
    <p:extLst>
      <p:ext uri="{BB962C8B-B14F-4D97-AF65-F5344CB8AC3E}">
        <p14:creationId xmlns:p14="http://schemas.microsoft.com/office/powerpoint/2010/main" val="330325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C126E-0673-6848-8F3D-A4A10D99417E}" type="datetimeFigureOut">
              <a:rPr lang="fr-FR" smtClean="0"/>
              <a:t>24/10/2021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78D38-FD01-BE48-8181-EB0ACCECF6FE}" type="slidenum">
              <a:rPr lang="fr-FR" smtClean="0"/>
              <a:t>‹N°›</a:t>
            </a:fld>
            <a:endParaRPr lang="fr-FR"/>
          </a:p>
        </p:txBody>
      </p:sp>
    </p:spTree>
    <p:extLst>
      <p:ext uri="{BB962C8B-B14F-4D97-AF65-F5344CB8AC3E}">
        <p14:creationId xmlns:p14="http://schemas.microsoft.com/office/powerpoint/2010/main" val="554512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hyperlink" Target="https://renaissance-transmedia-lab.fr/rtl4/web-doc-sur-les-pas-de-leonard" TargetMode="External"/><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hyperlink" Target="https://www.quiziniere.com/#/Exercice/X9WAX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hyperlink" Target="http://www.mathkang.org/catalogue/prodmcs.html" TargetMode="External"/><Relationship Id="rId4" Type="http://schemas.openxmlformats.org/officeDocument/2006/relationships/hyperlink" Target="https://www.apmep-iledefrance.fr/Sur-les-traces-de-Leonard-reproduire-l-homme-de-Vitruv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quiziniere.com/#/Exercice/X9WAXK" TargetMode="External"/><Relationship Id="rId2" Type="http://schemas.openxmlformats.org/officeDocument/2006/relationships/hyperlink" Target="https://www.academie-sciences.fr/fr/Seances-publiques/pourquoi-de-vinci-n-est-ni-un-decouvreur-ni-inventeur-ni-innovateur-par-didier-roux-cycle-de-conferences-antoine-d-abbadie.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Léonard mathématicien ?</a:t>
            </a:r>
          </a:p>
        </p:txBody>
      </p:sp>
      <p:sp>
        <p:nvSpPr>
          <p:cNvPr id="3" name="Sous-titre 2"/>
          <p:cNvSpPr>
            <a:spLocks noGrp="1"/>
          </p:cNvSpPr>
          <p:nvPr>
            <p:ph type="subTitle" idx="1"/>
          </p:nvPr>
        </p:nvSpPr>
        <p:spPr>
          <a:xfrm>
            <a:off x="1515533" y="3905956"/>
            <a:ext cx="6079067" cy="784578"/>
          </a:xfrm>
        </p:spPr>
        <p:txBody>
          <a:bodyPr>
            <a:normAutofit/>
          </a:bodyPr>
          <a:lstStyle/>
          <a:p>
            <a:r>
              <a:rPr lang="fr-FR" sz="2000"/>
              <a:t>Pierre Pansu, LMO</a:t>
            </a:r>
            <a:endParaRPr lang="fr-FR" sz="2000" dirty="0"/>
          </a:p>
        </p:txBody>
      </p:sp>
      <p:pic>
        <p:nvPicPr>
          <p:cNvPr id="4" name="Image 3" descr="FAC-SCI-D-ORSAY-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533" y="4902201"/>
            <a:ext cx="6533444" cy="1454396"/>
          </a:xfrm>
          <a:prstGeom prst="rect">
            <a:avLst/>
          </a:prstGeom>
        </p:spPr>
      </p:pic>
    </p:spTree>
    <p:extLst>
      <p:ext uri="{BB962C8B-B14F-4D97-AF65-F5344CB8AC3E}">
        <p14:creationId xmlns:p14="http://schemas.microsoft.com/office/powerpoint/2010/main" val="751064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457201" y="1600200"/>
            <a:ext cx="3323754" cy="3144558"/>
          </a:xfrm>
        </p:spPr>
        <p:txBody>
          <a:bodyPr>
            <a:normAutofit/>
          </a:bodyPr>
          <a:lstStyle/>
          <a:p>
            <a:pPr marL="0" indent="0">
              <a:buNone/>
            </a:pPr>
            <a:r>
              <a:rPr lang="fr-FR" sz="2800" dirty="0"/>
              <a:t>Léonard étudie les mathématiques à fond, il doute et veut comprendre l’arithmétique : il peine avec la division des fractions.</a:t>
            </a:r>
          </a:p>
        </p:txBody>
      </p:sp>
      <p:pic>
        <p:nvPicPr>
          <p:cNvPr id="4" name="Image 3" descr="division.png"/>
          <p:cNvPicPr>
            <a:picLocks noChangeAspect="1"/>
          </p:cNvPicPr>
          <p:nvPr/>
        </p:nvPicPr>
        <p:blipFill>
          <a:blip r:embed="rId3">
            <a:extLst>
              <a:ext uri="{BEBA8EAE-BF5A-486C-A8C5-ECC9F3942E4B}">
                <a14:imgProps xmlns:a14="http://schemas.microsoft.com/office/drawing/2010/main">
                  <a14:imgLayer r:embed="rId4">
                    <a14:imgEffect>
                      <a14:brightnessContrast contrast="37000"/>
                    </a14:imgEffect>
                  </a14:imgLayer>
                </a14:imgProps>
              </a:ext>
              <a:ext uri="{28A0092B-C50C-407E-A947-70E740481C1C}">
                <a14:useLocalDpi xmlns:a14="http://schemas.microsoft.com/office/drawing/2010/main" val="0"/>
              </a:ext>
            </a:extLst>
          </a:blip>
          <a:stretch>
            <a:fillRect/>
          </a:stretch>
        </p:blipFill>
        <p:spPr>
          <a:xfrm>
            <a:off x="4532639" y="1498600"/>
            <a:ext cx="3365033" cy="4634568"/>
          </a:xfrm>
          <a:prstGeom prst="rect">
            <a:avLst/>
          </a:prstGeom>
        </p:spPr>
      </p:pic>
      <p:sp>
        <p:nvSpPr>
          <p:cNvPr id="5" name="ZoneTexte 4"/>
          <p:cNvSpPr txBox="1"/>
          <p:nvPr/>
        </p:nvSpPr>
        <p:spPr>
          <a:xfrm>
            <a:off x="978085" y="5460121"/>
            <a:ext cx="2201757" cy="646331"/>
          </a:xfrm>
          <a:prstGeom prst="rect">
            <a:avLst/>
          </a:prstGeom>
          <a:noFill/>
        </p:spPr>
        <p:txBody>
          <a:bodyPr wrap="none" rtlCol="0">
            <a:spAutoFit/>
          </a:bodyPr>
          <a:lstStyle/>
          <a:p>
            <a:r>
              <a:rPr lang="fr-FR" i="1" dirty="0"/>
              <a:t>Manuscrit L, Fol. 10V</a:t>
            </a:r>
          </a:p>
          <a:p>
            <a:r>
              <a:rPr lang="fr-FR" i="1" dirty="0" err="1"/>
              <a:t>Circa</a:t>
            </a:r>
            <a:r>
              <a:rPr lang="fr-FR" i="1" dirty="0"/>
              <a:t> 1497, N°109.</a:t>
            </a:r>
          </a:p>
        </p:txBody>
      </p:sp>
    </p:spTree>
    <p:extLst>
      <p:ext uri="{BB962C8B-B14F-4D97-AF65-F5344CB8AC3E}">
        <p14:creationId xmlns:p14="http://schemas.microsoft.com/office/powerpoint/2010/main" val="1250274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457200" y="1425013"/>
            <a:ext cx="8229599" cy="940070"/>
          </a:xfrm>
        </p:spPr>
        <p:txBody>
          <a:bodyPr>
            <a:normAutofit lnSpcReduction="10000"/>
          </a:bodyPr>
          <a:lstStyle/>
          <a:p>
            <a:pPr marL="0" indent="0">
              <a:buNone/>
            </a:pPr>
            <a:r>
              <a:rPr lang="fr-FR" sz="2800" dirty="0"/>
              <a:t>Léonard s’enchante d’arriver à résoudre des problèmes de géométrie. Ici, calcul de l’aire de lunules :</a:t>
            </a:r>
          </a:p>
        </p:txBody>
      </p:sp>
      <p:pic>
        <p:nvPicPr>
          <p:cNvPr id="5" name="Image 4" descr="Lunules.png"/>
          <p:cNvPicPr>
            <a:picLocks noChangeAspect="1"/>
          </p:cNvPicPr>
          <p:nvPr/>
        </p:nvPicPr>
        <p:blipFill>
          <a:blip r:embed="rId3">
            <a:extLst>
              <a:ext uri="{BEBA8EAE-BF5A-486C-A8C5-ECC9F3942E4B}">
                <a14:imgProps xmlns:a14="http://schemas.microsoft.com/office/drawing/2010/main">
                  <a14:imgLayer r:embed="rId4">
                    <a14:imgEffect>
                      <a14:brightnessContrast contrast="54000"/>
                    </a14:imgEffect>
                  </a14:imgLayer>
                </a14:imgProps>
              </a:ext>
              <a:ext uri="{28A0092B-C50C-407E-A947-70E740481C1C}">
                <a14:useLocalDpi xmlns:a14="http://schemas.microsoft.com/office/drawing/2010/main" val="0"/>
              </a:ext>
            </a:extLst>
          </a:blip>
          <a:stretch>
            <a:fillRect/>
          </a:stretch>
        </p:blipFill>
        <p:spPr>
          <a:xfrm>
            <a:off x="645305" y="2362565"/>
            <a:ext cx="6146835" cy="4284158"/>
          </a:xfrm>
          <a:prstGeom prst="rect">
            <a:avLst/>
          </a:prstGeom>
        </p:spPr>
      </p:pic>
      <p:sp>
        <p:nvSpPr>
          <p:cNvPr id="4" name="ZoneTexte 3"/>
          <p:cNvSpPr txBox="1"/>
          <p:nvPr/>
        </p:nvSpPr>
        <p:spPr>
          <a:xfrm>
            <a:off x="6838280" y="3908778"/>
            <a:ext cx="1848520" cy="923330"/>
          </a:xfrm>
          <a:prstGeom prst="rect">
            <a:avLst/>
          </a:prstGeom>
          <a:noFill/>
        </p:spPr>
        <p:txBody>
          <a:bodyPr wrap="none" rtlCol="0">
            <a:spAutoFit/>
          </a:bodyPr>
          <a:lstStyle/>
          <a:p>
            <a:r>
              <a:rPr lang="fr-FR" i="1" dirty="0"/>
              <a:t>Codex </a:t>
            </a:r>
            <a:r>
              <a:rPr lang="fr-FR" i="1" dirty="0" err="1"/>
              <a:t>Atlanticus</a:t>
            </a:r>
            <a:endParaRPr lang="fr-FR" i="1" dirty="0"/>
          </a:p>
          <a:p>
            <a:r>
              <a:rPr lang="fr-FR" i="1" dirty="0"/>
              <a:t>389R, </a:t>
            </a:r>
            <a:r>
              <a:rPr lang="fr-FR" i="1" dirty="0" err="1"/>
              <a:t>circa</a:t>
            </a:r>
            <a:r>
              <a:rPr lang="fr-FR" i="1" dirty="0"/>
              <a:t> 1508.</a:t>
            </a:r>
          </a:p>
          <a:p>
            <a:r>
              <a:rPr lang="fr-FR" i="1" dirty="0"/>
              <a:t>N°112.</a:t>
            </a:r>
            <a:endParaRPr lang="fr-FR" dirty="0"/>
          </a:p>
        </p:txBody>
      </p:sp>
    </p:spTree>
    <p:extLst>
      <p:ext uri="{BB962C8B-B14F-4D97-AF65-F5344CB8AC3E}">
        <p14:creationId xmlns:p14="http://schemas.microsoft.com/office/powerpoint/2010/main" val="37043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457200" y="1425013"/>
            <a:ext cx="8229599" cy="940070"/>
          </a:xfrm>
        </p:spPr>
        <p:txBody>
          <a:bodyPr>
            <a:normAutofit lnSpcReduction="10000"/>
          </a:bodyPr>
          <a:lstStyle/>
          <a:p>
            <a:pPr marL="0" indent="0">
              <a:buNone/>
            </a:pPr>
            <a:r>
              <a:rPr lang="fr-FR" sz="2800" dirty="0"/>
              <a:t>Léonard s’enchante d’arriver à résoudre des problèmes de géométrie. Ici, calcul de l’aire de lunules :</a:t>
            </a:r>
          </a:p>
        </p:txBody>
      </p:sp>
      <p:sp>
        <p:nvSpPr>
          <p:cNvPr id="6" name="ZoneTexte 5"/>
          <p:cNvSpPr txBox="1"/>
          <p:nvPr/>
        </p:nvSpPr>
        <p:spPr>
          <a:xfrm>
            <a:off x="6725439" y="4692996"/>
            <a:ext cx="1803185" cy="584776"/>
          </a:xfrm>
          <a:prstGeom prst="rect">
            <a:avLst/>
          </a:prstGeom>
          <a:noFill/>
        </p:spPr>
        <p:txBody>
          <a:bodyPr wrap="none" rtlCol="0">
            <a:spAutoFit/>
          </a:bodyPr>
          <a:lstStyle/>
          <a:p>
            <a:r>
              <a:rPr lang="fr-FR" sz="1600" i="1" dirty="0"/>
              <a:t>Manuscrit H, 108v, </a:t>
            </a:r>
          </a:p>
          <a:p>
            <a:r>
              <a:rPr lang="fr-FR" sz="1600" i="1" dirty="0" err="1"/>
              <a:t>circa</a:t>
            </a:r>
            <a:r>
              <a:rPr lang="fr-FR" sz="1600" i="1" dirty="0"/>
              <a:t> 1493. N°116. </a:t>
            </a:r>
          </a:p>
        </p:txBody>
      </p:sp>
      <p:pic>
        <p:nvPicPr>
          <p:cNvPr id="5" name="Image 4" descr="comp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311" y="2365083"/>
            <a:ext cx="1100813" cy="2206918"/>
          </a:xfrm>
          <a:prstGeom prst="rect">
            <a:avLst/>
          </a:prstGeom>
        </p:spPr>
      </p:pic>
      <p:sp>
        <p:nvSpPr>
          <p:cNvPr id="7" name="ZoneTexte 6"/>
          <p:cNvSpPr txBox="1"/>
          <p:nvPr/>
        </p:nvSpPr>
        <p:spPr>
          <a:xfrm>
            <a:off x="6374932" y="5543753"/>
            <a:ext cx="1544313" cy="646331"/>
          </a:xfrm>
          <a:prstGeom prst="rect">
            <a:avLst/>
          </a:prstGeom>
          <a:noFill/>
        </p:spPr>
        <p:txBody>
          <a:bodyPr wrap="none" rtlCol="0">
            <a:spAutoFit/>
          </a:bodyPr>
          <a:lstStyle/>
          <a:p>
            <a:r>
              <a:rPr lang="fr-FR" i="1" dirty="0"/>
              <a:t>Voir page 208</a:t>
            </a:r>
          </a:p>
          <a:p>
            <a:r>
              <a:rPr lang="fr-FR" i="1" dirty="0"/>
              <a:t>du catalogue</a:t>
            </a:r>
            <a:endParaRPr lang="fr-FR" dirty="0"/>
          </a:p>
        </p:txBody>
      </p:sp>
      <p:pic>
        <p:nvPicPr>
          <p:cNvPr id="8" name="Image 7" descr="lunules_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50" y="3088084"/>
            <a:ext cx="5537258" cy="3059626"/>
          </a:xfrm>
          <a:prstGeom prst="rect">
            <a:avLst/>
          </a:prstGeom>
        </p:spPr>
      </p:pic>
    </p:spTree>
    <p:extLst>
      <p:ext uri="{BB962C8B-B14F-4D97-AF65-F5344CB8AC3E}">
        <p14:creationId xmlns:p14="http://schemas.microsoft.com/office/powerpoint/2010/main" val="3775206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457200" y="1425013"/>
            <a:ext cx="8229599" cy="940070"/>
          </a:xfrm>
        </p:spPr>
        <p:txBody>
          <a:bodyPr>
            <a:normAutofit fontScale="70000" lnSpcReduction="20000"/>
          </a:bodyPr>
          <a:lstStyle/>
          <a:p>
            <a:pPr marL="0" indent="0">
              <a:buNone/>
            </a:pPr>
            <a:r>
              <a:rPr lang="fr-FR" sz="2800" dirty="0"/>
              <a:t>Léonard se passionne pour des problèmes millénaires. Ici, la </a:t>
            </a:r>
            <a:r>
              <a:rPr lang="fr-FR" sz="2800" b="1" dirty="0"/>
              <a:t>duplication du cube</a:t>
            </a:r>
            <a:r>
              <a:rPr lang="fr-FR" sz="2800" dirty="0"/>
              <a:t> : étant donné un cube, construire à la règle et au compas un second cube dont le volume est le double de celui du premier.</a:t>
            </a:r>
          </a:p>
        </p:txBody>
      </p:sp>
      <p:sp>
        <p:nvSpPr>
          <p:cNvPr id="6" name="ZoneTexte 5"/>
          <p:cNvSpPr txBox="1"/>
          <p:nvPr/>
        </p:nvSpPr>
        <p:spPr>
          <a:xfrm>
            <a:off x="5664134" y="5593418"/>
            <a:ext cx="2536960" cy="646331"/>
          </a:xfrm>
          <a:prstGeom prst="rect">
            <a:avLst/>
          </a:prstGeom>
          <a:noFill/>
        </p:spPr>
        <p:txBody>
          <a:bodyPr wrap="none" rtlCol="0">
            <a:spAutoFit/>
          </a:bodyPr>
          <a:lstStyle/>
          <a:p>
            <a:r>
              <a:rPr lang="fr-FR" i="1" dirty="0"/>
              <a:t>Codex </a:t>
            </a:r>
            <a:r>
              <a:rPr lang="fr-FR" i="1" dirty="0" err="1"/>
              <a:t>Atlanticus</a:t>
            </a:r>
            <a:endParaRPr lang="fr-FR" i="1" dirty="0"/>
          </a:p>
          <a:p>
            <a:r>
              <a:rPr lang="fr-FR" i="1" dirty="0"/>
              <a:t>588R, </a:t>
            </a:r>
            <a:r>
              <a:rPr lang="fr-FR" i="1" dirty="0" err="1"/>
              <a:t>circa</a:t>
            </a:r>
            <a:r>
              <a:rPr lang="fr-FR" i="1" dirty="0"/>
              <a:t> 1503. N°111.</a:t>
            </a:r>
          </a:p>
        </p:txBody>
      </p:sp>
      <p:pic>
        <p:nvPicPr>
          <p:cNvPr id="5" name="Image 4" descr="duplication.png"/>
          <p:cNvPicPr>
            <a:picLocks noChangeAspect="1"/>
          </p:cNvPicPr>
          <p:nvPr/>
        </p:nvPicPr>
        <p:blipFill>
          <a:blip r:embed="rId3">
            <a:extLst>
              <a:ext uri="{BEBA8EAE-BF5A-486C-A8C5-ECC9F3942E4B}">
                <a14:imgProps xmlns:a14="http://schemas.microsoft.com/office/drawing/2010/main">
                  <a14:imgLayer r:embed="rId4">
                    <a14:imgEffect>
                      <a14:brightnessContrast contrast="48000"/>
                    </a14:imgEffect>
                  </a14:imgLayer>
                </a14:imgProps>
              </a:ext>
              <a:ext uri="{28A0092B-C50C-407E-A947-70E740481C1C}">
                <a14:useLocalDpi xmlns:a14="http://schemas.microsoft.com/office/drawing/2010/main" val="0"/>
              </a:ext>
            </a:extLst>
          </a:blip>
          <a:stretch>
            <a:fillRect/>
          </a:stretch>
        </p:blipFill>
        <p:spPr>
          <a:xfrm>
            <a:off x="619175" y="2632949"/>
            <a:ext cx="4914900" cy="3606800"/>
          </a:xfrm>
          <a:prstGeom prst="rect">
            <a:avLst/>
          </a:prstGeom>
        </p:spPr>
      </p:pic>
      <p:sp>
        <p:nvSpPr>
          <p:cNvPr id="8" name="ZoneTexte 7"/>
          <p:cNvSpPr txBox="1"/>
          <p:nvPr/>
        </p:nvSpPr>
        <p:spPr>
          <a:xfrm>
            <a:off x="6620348" y="4567584"/>
            <a:ext cx="1854156" cy="923330"/>
          </a:xfrm>
          <a:prstGeom prst="rect">
            <a:avLst/>
          </a:prstGeom>
          <a:noFill/>
        </p:spPr>
        <p:txBody>
          <a:bodyPr wrap="none" rtlCol="0">
            <a:spAutoFit/>
          </a:bodyPr>
          <a:lstStyle/>
          <a:p>
            <a:r>
              <a:rPr lang="fr-FR" i="1" dirty="0"/>
              <a:t>Codex </a:t>
            </a:r>
            <a:r>
              <a:rPr lang="fr-FR" i="1" dirty="0" err="1"/>
              <a:t>Atlanticus</a:t>
            </a:r>
            <a:endParaRPr lang="fr-FR" i="1" dirty="0"/>
          </a:p>
          <a:p>
            <a:r>
              <a:rPr lang="fr-FR" i="1" dirty="0"/>
              <a:t>428R, </a:t>
            </a:r>
            <a:r>
              <a:rPr lang="fr-FR" i="1" dirty="0" err="1"/>
              <a:t>circa</a:t>
            </a:r>
            <a:r>
              <a:rPr lang="fr-FR" i="1" dirty="0"/>
              <a:t> 1508.</a:t>
            </a:r>
          </a:p>
          <a:p>
            <a:r>
              <a:rPr lang="fr-FR" i="1" dirty="0"/>
              <a:t>                  N°113.</a:t>
            </a:r>
          </a:p>
        </p:txBody>
      </p:sp>
      <p:pic>
        <p:nvPicPr>
          <p:cNvPr id="9" name="Image 8" descr="Pythagore_au_cube_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0543" y="2687065"/>
            <a:ext cx="2232044" cy="1865351"/>
          </a:xfrm>
          <a:prstGeom prst="rect">
            <a:avLst/>
          </a:prstGeom>
        </p:spPr>
      </p:pic>
    </p:spTree>
    <p:extLst>
      <p:ext uri="{BB962C8B-B14F-4D97-AF65-F5344CB8AC3E}">
        <p14:creationId xmlns:p14="http://schemas.microsoft.com/office/powerpoint/2010/main" val="2741099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457200" y="1425013"/>
            <a:ext cx="8229599" cy="940070"/>
          </a:xfrm>
        </p:spPr>
        <p:txBody>
          <a:bodyPr>
            <a:normAutofit fontScale="77500" lnSpcReduction="20000"/>
          </a:bodyPr>
          <a:lstStyle/>
          <a:p>
            <a:pPr marL="0" indent="0">
              <a:buNone/>
            </a:pPr>
            <a:r>
              <a:rPr lang="fr-FR" sz="2800" dirty="0"/>
              <a:t>Léonard se passionne pour des problèmes millénaires. Ici, la </a:t>
            </a:r>
            <a:r>
              <a:rPr lang="fr-FR" sz="2800" b="1" dirty="0"/>
              <a:t>quadrature du cercle</a:t>
            </a:r>
            <a:r>
              <a:rPr lang="fr-FR" sz="2800" dirty="0"/>
              <a:t> : étant donné un disque, construire à la règle et au compas un carré de même aire.</a:t>
            </a:r>
          </a:p>
        </p:txBody>
      </p:sp>
      <p:sp>
        <p:nvSpPr>
          <p:cNvPr id="6" name="ZoneTexte 5"/>
          <p:cNvSpPr txBox="1"/>
          <p:nvPr/>
        </p:nvSpPr>
        <p:spPr>
          <a:xfrm>
            <a:off x="6753663" y="5445522"/>
            <a:ext cx="1828683" cy="646331"/>
          </a:xfrm>
          <a:prstGeom prst="rect">
            <a:avLst/>
          </a:prstGeom>
          <a:noFill/>
        </p:spPr>
        <p:txBody>
          <a:bodyPr wrap="none" rtlCol="0">
            <a:spAutoFit/>
          </a:bodyPr>
          <a:lstStyle/>
          <a:p>
            <a:r>
              <a:rPr lang="fr-FR" i="1" dirty="0"/>
              <a:t>Codex </a:t>
            </a:r>
            <a:r>
              <a:rPr lang="fr-FR" i="1" dirty="0" err="1"/>
              <a:t>Atlanticus</a:t>
            </a:r>
            <a:endParaRPr lang="fr-FR" i="1" dirty="0"/>
          </a:p>
          <a:p>
            <a:r>
              <a:rPr lang="fr-FR" i="1" dirty="0"/>
              <a:t>588R, </a:t>
            </a:r>
            <a:r>
              <a:rPr lang="fr-FR" i="1" dirty="0" err="1"/>
              <a:t>circa</a:t>
            </a:r>
            <a:r>
              <a:rPr lang="fr-FR" i="1" dirty="0"/>
              <a:t> 1516</a:t>
            </a:r>
          </a:p>
        </p:txBody>
      </p:sp>
      <p:pic>
        <p:nvPicPr>
          <p:cNvPr id="4" name="Image 3" descr="quadrature.png"/>
          <p:cNvPicPr>
            <a:picLocks noChangeAspect="1"/>
          </p:cNvPicPr>
          <p:nvPr/>
        </p:nvPicPr>
        <p:blipFill>
          <a:blip r:embed="rId3">
            <a:extLst>
              <a:ext uri="{BEBA8EAE-BF5A-486C-A8C5-ECC9F3942E4B}">
                <a14:imgProps xmlns:a14="http://schemas.microsoft.com/office/drawing/2010/main">
                  <a14:imgLayer r:embed="rId4">
                    <a14:imgEffect>
                      <a14:brightnessContrast contrast="59000"/>
                    </a14:imgEffect>
                  </a14:imgLayer>
                </a14:imgProps>
              </a:ext>
              <a:ext uri="{28A0092B-C50C-407E-A947-70E740481C1C}">
                <a14:useLocalDpi xmlns:a14="http://schemas.microsoft.com/office/drawing/2010/main" val="0"/>
              </a:ext>
            </a:extLst>
          </a:blip>
          <a:stretch>
            <a:fillRect/>
          </a:stretch>
        </p:blipFill>
        <p:spPr>
          <a:xfrm>
            <a:off x="662969" y="2497901"/>
            <a:ext cx="5950053" cy="4012826"/>
          </a:xfrm>
          <a:prstGeom prst="rect">
            <a:avLst/>
          </a:prstGeom>
        </p:spPr>
      </p:pic>
    </p:spTree>
    <p:extLst>
      <p:ext uri="{BB962C8B-B14F-4D97-AF65-F5344CB8AC3E}">
        <p14:creationId xmlns:p14="http://schemas.microsoft.com/office/powerpoint/2010/main" val="1067089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457200" y="1425013"/>
            <a:ext cx="8229599" cy="940070"/>
          </a:xfrm>
        </p:spPr>
        <p:txBody>
          <a:bodyPr>
            <a:normAutofit lnSpcReduction="10000"/>
          </a:bodyPr>
          <a:lstStyle/>
          <a:p>
            <a:pPr marL="0" indent="0">
              <a:buNone/>
            </a:pPr>
            <a:r>
              <a:rPr lang="fr-FR" sz="2800" dirty="0"/>
              <a:t>Léonard (</a:t>
            </a:r>
            <a:r>
              <a:rPr lang="fr-FR" sz="2800" dirty="0" err="1"/>
              <a:t>re</a:t>
            </a:r>
            <a:r>
              <a:rPr lang="fr-FR" sz="2800" dirty="0"/>
              <a:t>-)découvre un théorème : la position du centre de gravité d’une pyramide.</a:t>
            </a:r>
          </a:p>
        </p:txBody>
      </p:sp>
      <p:sp>
        <p:nvSpPr>
          <p:cNvPr id="6" name="ZoneTexte 5"/>
          <p:cNvSpPr txBox="1"/>
          <p:nvPr/>
        </p:nvSpPr>
        <p:spPr>
          <a:xfrm>
            <a:off x="6452322" y="5445522"/>
            <a:ext cx="1839503" cy="646331"/>
          </a:xfrm>
          <a:prstGeom prst="rect">
            <a:avLst/>
          </a:prstGeom>
          <a:noFill/>
        </p:spPr>
        <p:txBody>
          <a:bodyPr wrap="none" rtlCol="0">
            <a:spAutoFit/>
          </a:bodyPr>
          <a:lstStyle/>
          <a:p>
            <a:r>
              <a:rPr lang="fr-FR" i="1" dirty="0"/>
              <a:t>Codex Arundel</a:t>
            </a:r>
          </a:p>
          <a:p>
            <a:r>
              <a:rPr lang="fr-FR" i="1" dirty="0"/>
              <a:t>218V, 1478-1518</a:t>
            </a:r>
          </a:p>
        </p:txBody>
      </p:sp>
      <p:sp>
        <p:nvSpPr>
          <p:cNvPr id="4" name="ZoneTexte 3"/>
          <p:cNvSpPr txBox="1"/>
          <p:nvPr/>
        </p:nvSpPr>
        <p:spPr>
          <a:xfrm>
            <a:off x="705556" y="5263445"/>
            <a:ext cx="5323433" cy="830997"/>
          </a:xfrm>
          <a:prstGeom prst="rect">
            <a:avLst/>
          </a:prstGeom>
          <a:noFill/>
        </p:spPr>
        <p:txBody>
          <a:bodyPr wrap="square" rtlCol="0">
            <a:spAutoFit/>
          </a:bodyPr>
          <a:lstStyle/>
          <a:p>
            <a:r>
              <a:rPr lang="fr-FR" sz="2400" dirty="0"/>
              <a:t>Sa démonstration n’est valable que pour un tétraèdre régulier.</a:t>
            </a:r>
          </a:p>
        </p:txBody>
      </p:sp>
      <p:pic>
        <p:nvPicPr>
          <p:cNvPr id="5" name="Image 4" descr="pyramides_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25" y="2365083"/>
            <a:ext cx="7670800" cy="2711814"/>
          </a:xfrm>
          <a:prstGeom prst="rect">
            <a:avLst/>
          </a:prstGeom>
        </p:spPr>
      </p:pic>
    </p:spTree>
    <p:extLst>
      <p:ext uri="{BB962C8B-B14F-4D97-AF65-F5344CB8AC3E}">
        <p14:creationId xmlns:p14="http://schemas.microsoft.com/office/powerpoint/2010/main" val="2345957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Maximes</a:t>
            </a:r>
          </a:p>
        </p:txBody>
      </p:sp>
      <p:sp>
        <p:nvSpPr>
          <p:cNvPr id="3" name="Espace réservé du contenu 2"/>
          <p:cNvSpPr>
            <a:spLocks noGrp="1"/>
          </p:cNvSpPr>
          <p:nvPr>
            <p:ph idx="1"/>
          </p:nvPr>
        </p:nvSpPr>
        <p:spPr/>
        <p:txBody>
          <a:bodyPr>
            <a:normAutofit fontScale="47500" lnSpcReduction="20000"/>
          </a:bodyPr>
          <a:lstStyle/>
          <a:p>
            <a:r>
              <a:rPr lang="fr-FR" dirty="0"/>
              <a:t>Ô vous qui étudiez, étudiez les </a:t>
            </a:r>
            <a:r>
              <a:rPr lang="fr-FR" dirty="0">
                <a:solidFill>
                  <a:srgbClr val="FF0000"/>
                </a:solidFill>
              </a:rPr>
              <a:t>mathématiques</a:t>
            </a:r>
            <a:r>
              <a:rPr lang="fr-FR" dirty="0"/>
              <a:t>, et ne construisez pas sans fondement.</a:t>
            </a:r>
          </a:p>
          <a:p>
            <a:endParaRPr lang="fr-FR" dirty="0"/>
          </a:p>
          <a:p>
            <a:pPr algn="just"/>
            <a:r>
              <a:rPr lang="fr-FR" dirty="0"/>
              <a:t>Celui qui blâme la certitude suprême des </a:t>
            </a:r>
            <a:r>
              <a:rPr lang="fr-FR" dirty="0">
                <a:solidFill>
                  <a:srgbClr val="FF0000"/>
                </a:solidFill>
              </a:rPr>
              <a:t>mathématiques</a:t>
            </a:r>
            <a:r>
              <a:rPr lang="fr-FR" dirty="0"/>
              <a:t> se repaît de confusion, et ne pourra jamais faire taire les confusions des sciences philosophiques, à cause desquelles on apprend encore et encore à beugler.</a:t>
            </a:r>
          </a:p>
          <a:p>
            <a:endParaRPr lang="fr-FR" dirty="0"/>
          </a:p>
          <a:p>
            <a:pPr algn="just"/>
            <a:r>
              <a:rPr lang="fr-FR" dirty="0"/>
              <a:t>Celui qui n'est pas </a:t>
            </a:r>
            <a:r>
              <a:rPr lang="fr-FR" dirty="0">
                <a:solidFill>
                  <a:srgbClr val="FF0000"/>
                </a:solidFill>
              </a:rPr>
              <a:t>mathématicien</a:t>
            </a:r>
            <a:r>
              <a:rPr lang="fr-FR" dirty="0"/>
              <a:t>, qu'il ne me lise pas quand j'expose mes principes.</a:t>
            </a:r>
          </a:p>
          <a:p>
            <a:endParaRPr lang="fr-FR" dirty="0"/>
          </a:p>
          <a:p>
            <a:r>
              <a:rPr lang="fr-FR" dirty="0"/>
              <a:t>Il n'y a aucune certitude là où on ne peut pas appliquer l'une ou l'autre des sciences </a:t>
            </a:r>
            <a:r>
              <a:rPr lang="fr-FR" dirty="0">
                <a:solidFill>
                  <a:srgbClr val="FF0000"/>
                </a:solidFill>
              </a:rPr>
              <a:t>mathématiques</a:t>
            </a:r>
            <a:r>
              <a:rPr lang="fr-FR" dirty="0"/>
              <a:t>, c'est-à-dire de celles qui sont intimement reliées aux </a:t>
            </a:r>
            <a:r>
              <a:rPr lang="fr-FR" dirty="0">
                <a:solidFill>
                  <a:srgbClr val="FF0000"/>
                </a:solidFill>
              </a:rPr>
              <a:t>mathématiques</a:t>
            </a:r>
            <a:r>
              <a:rPr lang="fr-FR" dirty="0"/>
              <a:t>.</a:t>
            </a:r>
          </a:p>
          <a:p>
            <a:endParaRPr lang="fr-FR" dirty="0"/>
          </a:p>
          <a:p>
            <a:r>
              <a:rPr lang="fr-FR" dirty="0"/>
              <a:t>La mécanique est le paradis des sciences </a:t>
            </a:r>
            <a:r>
              <a:rPr lang="fr-FR" dirty="0">
                <a:solidFill>
                  <a:srgbClr val="FF0000"/>
                </a:solidFill>
              </a:rPr>
              <a:t>mathématiques</a:t>
            </a:r>
            <a:r>
              <a:rPr lang="fr-FR" dirty="0"/>
              <a:t>, car c'est avec la mécanique qu'on touche au fruit </a:t>
            </a:r>
            <a:r>
              <a:rPr lang="fr-FR" dirty="0">
                <a:solidFill>
                  <a:srgbClr val="FF0000"/>
                </a:solidFill>
              </a:rPr>
              <a:t>mathématique</a:t>
            </a:r>
            <a:r>
              <a:rPr lang="fr-FR" dirty="0"/>
              <a:t>.</a:t>
            </a:r>
          </a:p>
          <a:p>
            <a:endParaRPr lang="fr-FR" dirty="0"/>
          </a:p>
          <a:p>
            <a:pPr algn="just"/>
            <a:r>
              <a:rPr lang="fr-FR" dirty="0"/>
              <a:t>Aucune investigation humaine ne peut être appelée science véritable si elle ne passe pas par les démonstrations </a:t>
            </a:r>
            <a:r>
              <a:rPr lang="fr-FR" dirty="0">
                <a:solidFill>
                  <a:srgbClr val="FF0000"/>
                </a:solidFill>
              </a:rPr>
              <a:t>mathématiques</a:t>
            </a:r>
            <a:r>
              <a:rPr lang="fr-FR" dirty="0"/>
              <a:t>. Et si tu prétends que les sciences qui commencent et finissent dans notre esprit ont une vérité, on voit mille raisons, non de l'admettre, mais de le nier ; et avant tout, le fait que ces discours mentaux ne permettent pas de faire des </a:t>
            </a:r>
            <a:r>
              <a:rPr lang="fr-FR" b="1" dirty="0">
                <a:solidFill>
                  <a:srgbClr val="FF0000"/>
                </a:solidFill>
              </a:rPr>
              <a:t>expériences</a:t>
            </a:r>
            <a:r>
              <a:rPr lang="fr-FR" dirty="0"/>
              <a:t>, sans lesquelles aucune chose ne se donne à connaître avec certitude.</a:t>
            </a:r>
          </a:p>
          <a:p>
            <a:pPr marL="0" indent="0">
              <a:buNone/>
            </a:pPr>
            <a:endParaRPr lang="fr-FR" dirty="0"/>
          </a:p>
          <a:p>
            <a:pPr marL="0" indent="0">
              <a:buNone/>
            </a:pPr>
            <a:r>
              <a:rPr lang="fr-FR" i="1" dirty="0"/>
              <a:t>Maximes, fables et devinettes, Traduction de Christophe </a:t>
            </a:r>
            <a:r>
              <a:rPr lang="fr-FR" i="1" dirty="0" err="1"/>
              <a:t>Mileschi</a:t>
            </a:r>
            <a:r>
              <a:rPr lang="fr-FR" i="1" dirty="0"/>
              <a:t>. </a:t>
            </a:r>
            <a:r>
              <a:rPr lang="fr-FR" i="1" dirty="0" err="1"/>
              <a:t>Arlea</a:t>
            </a:r>
            <a:r>
              <a:rPr lang="fr-FR" i="1" dirty="0"/>
              <a:t>, Paris, 2002.</a:t>
            </a:r>
          </a:p>
        </p:txBody>
      </p:sp>
    </p:spTree>
    <p:extLst>
      <p:ext uri="{BB962C8B-B14F-4D97-AF65-F5344CB8AC3E}">
        <p14:creationId xmlns:p14="http://schemas.microsoft.com/office/powerpoint/2010/main" val="329675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Maximes</a:t>
            </a:r>
          </a:p>
        </p:txBody>
      </p:sp>
      <p:sp>
        <p:nvSpPr>
          <p:cNvPr id="3" name="Espace réservé du contenu 2"/>
          <p:cNvSpPr>
            <a:spLocks noGrp="1"/>
          </p:cNvSpPr>
          <p:nvPr>
            <p:ph idx="1"/>
          </p:nvPr>
        </p:nvSpPr>
        <p:spPr/>
        <p:txBody>
          <a:bodyPr>
            <a:normAutofit fontScale="77500" lnSpcReduction="20000"/>
          </a:bodyPr>
          <a:lstStyle/>
          <a:p>
            <a:pPr marL="0" indent="0" algn="just">
              <a:buNone/>
            </a:pPr>
            <a:r>
              <a:rPr lang="fr-FR" dirty="0"/>
              <a:t>Mais avant d’aller plus loin, je ferai d’abord quelques expériences, car mon intention est de présenter d’abord l’expérience, puis de démontrer par la raison pourquoi cette expérience doit obligatoirement se dérouler de telle façon. Et c’est ici la véritable règle que doivent observer ceux qui réfléchissent aux phénomènes naturels : bien que la nature commence par la raison et termine par l’expérience, nous, nous devons suivre l’ordre contraire, c’est-à-dire </a:t>
            </a:r>
            <a:r>
              <a:rPr lang="fr-FR" b="1" dirty="0"/>
              <a:t>commencer</a:t>
            </a:r>
            <a:r>
              <a:rPr lang="fr-FR" dirty="0"/>
              <a:t>, comme je l’ai dit, </a:t>
            </a:r>
            <a:r>
              <a:rPr lang="fr-FR" b="1" dirty="0"/>
              <a:t>par l’expérience, et à partir de là explorer la raison</a:t>
            </a:r>
            <a:r>
              <a:rPr lang="fr-FR" dirty="0"/>
              <a:t>.</a:t>
            </a:r>
          </a:p>
          <a:p>
            <a:pPr marL="0" indent="0">
              <a:buNone/>
            </a:pPr>
            <a:endParaRPr lang="fr-FR" dirty="0"/>
          </a:p>
          <a:p>
            <a:pPr marL="0" indent="0">
              <a:buNone/>
            </a:pPr>
            <a:r>
              <a:rPr lang="fr-FR" sz="2800" i="1" dirty="0"/>
              <a:t>Maximes, fables et devinettes, </a:t>
            </a:r>
          </a:p>
          <a:p>
            <a:pPr marL="0" indent="0">
              <a:buNone/>
            </a:pPr>
            <a:r>
              <a:rPr lang="fr-FR" sz="2800" i="1" dirty="0"/>
              <a:t>Traduction de Christophe </a:t>
            </a:r>
            <a:r>
              <a:rPr lang="fr-FR" sz="2800" i="1" dirty="0" err="1"/>
              <a:t>Mileschi</a:t>
            </a:r>
            <a:r>
              <a:rPr lang="fr-FR" sz="2800" i="1" dirty="0"/>
              <a:t>. </a:t>
            </a:r>
            <a:r>
              <a:rPr lang="fr-FR" sz="2800" i="1" dirty="0" err="1"/>
              <a:t>Arlea</a:t>
            </a:r>
            <a:r>
              <a:rPr lang="fr-FR" sz="2800" i="1" dirty="0"/>
              <a:t>, Paris, 2002.</a:t>
            </a:r>
          </a:p>
        </p:txBody>
      </p:sp>
    </p:spTree>
    <p:extLst>
      <p:ext uri="{BB962C8B-B14F-4D97-AF65-F5344CB8AC3E}">
        <p14:creationId xmlns:p14="http://schemas.microsoft.com/office/powerpoint/2010/main" val="3179346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520px-Da_Vinci_Vitruve_Luc_Viato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0"/>
            <a:ext cx="5044074" cy="6858000"/>
          </a:xfrm>
          <a:prstGeom prst="rect">
            <a:avLst/>
          </a:prstGeom>
        </p:spPr>
      </p:pic>
    </p:spTree>
    <p:extLst>
      <p:ext uri="{BB962C8B-B14F-4D97-AF65-F5344CB8AC3E}">
        <p14:creationId xmlns:p14="http://schemas.microsoft.com/office/powerpoint/2010/main" val="407485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520px-Da_Vinci_Vitruve_Luc_Viato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0"/>
            <a:ext cx="5044074" cy="6858000"/>
          </a:xfrm>
          <a:prstGeom prst="rect">
            <a:avLst/>
          </a:prstGeom>
        </p:spPr>
      </p:pic>
      <p:sp>
        <p:nvSpPr>
          <p:cNvPr id="2" name="ZoneTexte 1"/>
          <p:cNvSpPr txBox="1"/>
          <p:nvPr/>
        </p:nvSpPr>
        <p:spPr>
          <a:xfrm>
            <a:off x="7547313" y="3255634"/>
            <a:ext cx="1400481" cy="1200329"/>
          </a:xfrm>
          <a:prstGeom prst="rect">
            <a:avLst/>
          </a:prstGeom>
          <a:noFill/>
        </p:spPr>
        <p:txBody>
          <a:bodyPr wrap="none" rtlCol="0">
            <a:spAutoFit/>
          </a:bodyPr>
          <a:lstStyle/>
          <a:p>
            <a:r>
              <a:rPr lang="fr-FR" dirty="0"/>
              <a:t>Rapport des </a:t>
            </a:r>
          </a:p>
          <a:p>
            <a:r>
              <a:rPr lang="fr-FR" dirty="0"/>
              <a:t>aires</a:t>
            </a:r>
          </a:p>
          <a:p>
            <a:r>
              <a:rPr lang="fr-FR" dirty="0"/>
              <a:t>Disque/carré</a:t>
            </a:r>
          </a:p>
          <a:p>
            <a:r>
              <a:rPr lang="fr-FR" dirty="0"/>
              <a:t>1,11</a:t>
            </a:r>
          </a:p>
        </p:txBody>
      </p:sp>
      <p:sp>
        <p:nvSpPr>
          <p:cNvPr id="3" name="ZoneTexte 2"/>
          <p:cNvSpPr txBox="1"/>
          <p:nvPr/>
        </p:nvSpPr>
        <p:spPr>
          <a:xfrm>
            <a:off x="335761" y="3255634"/>
            <a:ext cx="1408609" cy="1200329"/>
          </a:xfrm>
          <a:prstGeom prst="rect">
            <a:avLst/>
          </a:prstGeom>
          <a:noFill/>
        </p:spPr>
        <p:txBody>
          <a:bodyPr wrap="none" rtlCol="0">
            <a:spAutoFit/>
          </a:bodyPr>
          <a:lstStyle/>
          <a:p>
            <a:r>
              <a:rPr lang="fr-FR" i="1" dirty="0" err="1"/>
              <a:t>Gallerie</a:t>
            </a:r>
            <a:r>
              <a:rPr lang="fr-FR" i="1" dirty="0"/>
              <a:t> dell’</a:t>
            </a:r>
          </a:p>
          <a:p>
            <a:r>
              <a:rPr lang="fr-FR" i="1" dirty="0" err="1"/>
              <a:t>Accademia</a:t>
            </a:r>
            <a:r>
              <a:rPr lang="fr-FR" i="1" dirty="0"/>
              <a:t>,</a:t>
            </a:r>
          </a:p>
          <a:p>
            <a:r>
              <a:rPr lang="fr-FR" i="1" dirty="0"/>
              <a:t>Venise.</a:t>
            </a:r>
          </a:p>
          <a:p>
            <a:r>
              <a:rPr lang="fr-FR" i="1" dirty="0"/>
              <a:t>N°102.</a:t>
            </a:r>
          </a:p>
        </p:txBody>
      </p:sp>
    </p:spTree>
    <p:extLst>
      <p:ext uri="{BB962C8B-B14F-4D97-AF65-F5344CB8AC3E}">
        <p14:creationId xmlns:p14="http://schemas.microsoft.com/office/powerpoint/2010/main" val="179764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découverte scientifique de Léonard</a:t>
            </a:r>
          </a:p>
        </p:txBody>
      </p:sp>
      <p:sp>
        <p:nvSpPr>
          <p:cNvPr id="3" name="Espace réservé du contenu 2"/>
          <p:cNvSpPr>
            <a:spLocks noGrp="1"/>
          </p:cNvSpPr>
          <p:nvPr>
            <p:ph idx="1"/>
          </p:nvPr>
        </p:nvSpPr>
        <p:spPr>
          <a:xfrm>
            <a:off x="457200" y="1600200"/>
            <a:ext cx="8229600" cy="1179689"/>
          </a:xfrm>
        </p:spPr>
        <p:txBody>
          <a:bodyPr/>
          <a:lstStyle/>
          <a:p>
            <a:pPr marL="0" indent="0">
              <a:buNone/>
            </a:pPr>
            <a:r>
              <a:rPr lang="fr-FR" dirty="0"/>
              <a:t>La lumière cendrée de la Lune </a:t>
            </a:r>
            <a:r>
              <a:rPr lang="fr-FR" sz="2400" dirty="0"/>
              <a:t>(</a:t>
            </a:r>
            <a:r>
              <a:rPr lang="fr-FR" sz="2400" i="1" dirty="0"/>
              <a:t>Codex Leicester, Fol. 35V-2R, </a:t>
            </a:r>
            <a:r>
              <a:rPr lang="fr-FR" sz="2400" i="1" dirty="0" err="1"/>
              <a:t>circa</a:t>
            </a:r>
            <a:r>
              <a:rPr lang="fr-FR" sz="2400" i="1" dirty="0"/>
              <a:t> 1507</a:t>
            </a:r>
            <a:r>
              <a:rPr lang="fr-FR" sz="2400" dirty="0"/>
              <a:t>.</a:t>
            </a:r>
            <a:r>
              <a:rPr lang="fr-FR" sz="2400" i="1" dirty="0"/>
              <a:t> N</a:t>
            </a:r>
            <a:r>
              <a:rPr lang="fr-FR" sz="2400" i="1"/>
              <a:t>°89)</a:t>
            </a:r>
            <a:endParaRPr lang="fr-FR" sz="2400" i="1" dirty="0"/>
          </a:p>
          <a:p>
            <a:pPr marL="0" indent="0">
              <a:buNone/>
            </a:pPr>
            <a:endParaRPr lang="fr-FR" dirty="0"/>
          </a:p>
        </p:txBody>
      </p:sp>
      <p:sp>
        <p:nvSpPr>
          <p:cNvPr id="4" name="ZoneTexte 3"/>
          <p:cNvSpPr txBox="1"/>
          <p:nvPr/>
        </p:nvSpPr>
        <p:spPr>
          <a:xfrm>
            <a:off x="620889" y="3146776"/>
            <a:ext cx="3739444" cy="2246769"/>
          </a:xfrm>
          <a:prstGeom prst="rect">
            <a:avLst/>
          </a:prstGeom>
          <a:noFill/>
        </p:spPr>
        <p:txBody>
          <a:bodyPr wrap="square" rtlCol="0">
            <a:spAutoFit/>
          </a:bodyPr>
          <a:lstStyle/>
          <a:p>
            <a:pPr algn="just"/>
            <a:r>
              <a:rPr lang="fr-FR" sz="2800" dirty="0"/>
              <a:t>Au coucher du Soleil, la partie sombre de la Lune en croissant n’est pas totalement obscure. Pourquoi ?</a:t>
            </a:r>
          </a:p>
        </p:txBody>
      </p:sp>
      <p:pic>
        <p:nvPicPr>
          <p:cNvPr id="6" name="Image 5" descr="Clarte_Lune.png"/>
          <p:cNvPicPr>
            <a:picLocks noChangeAspect="1"/>
          </p:cNvPicPr>
          <p:nvPr/>
        </p:nvPicPr>
        <p:blipFill>
          <a:blip r:embed="rId3">
            <a:extLst>
              <a:ext uri="{BEBA8EAE-BF5A-486C-A8C5-ECC9F3942E4B}">
                <a14:imgProps xmlns:a14="http://schemas.microsoft.com/office/drawing/2010/main">
                  <a14:imgLayer r:embed="rId4">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5226185" y="2633896"/>
            <a:ext cx="2872585" cy="3678925"/>
          </a:xfrm>
          <a:prstGeom prst="rect">
            <a:avLst/>
          </a:prstGeom>
        </p:spPr>
      </p:pic>
    </p:spTree>
    <p:extLst>
      <p:ext uri="{BB962C8B-B14F-4D97-AF65-F5344CB8AC3E}">
        <p14:creationId xmlns:p14="http://schemas.microsoft.com/office/powerpoint/2010/main" val="389328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Bibliographie</a:t>
            </a:r>
          </a:p>
        </p:txBody>
      </p:sp>
      <p:sp>
        <p:nvSpPr>
          <p:cNvPr id="3" name="Espace réservé du contenu 2"/>
          <p:cNvSpPr>
            <a:spLocks noGrp="1"/>
          </p:cNvSpPr>
          <p:nvPr>
            <p:ph idx="1"/>
          </p:nvPr>
        </p:nvSpPr>
        <p:spPr>
          <a:xfrm>
            <a:off x="1675045" y="1507308"/>
            <a:ext cx="5889039" cy="588580"/>
          </a:xfrm>
        </p:spPr>
        <p:txBody>
          <a:bodyPr>
            <a:noAutofit/>
          </a:bodyPr>
          <a:lstStyle/>
          <a:p>
            <a:pPr marL="0" indent="0">
              <a:buNone/>
            </a:pPr>
            <a:r>
              <a:rPr lang="fr-FR" sz="1600" i="1" dirty="0"/>
              <a:t>Léonard de Vinci</a:t>
            </a:r>
            <a:r>
              <a:rPr lang="fr-FR" sz="1600" dirty="0"/>
              <a:t>, sous la direction de V. </a:t>
            </a:r>
            <a:r>
              <a:rPr lang="fr-FR" sz="1600" dirty="0" err="1"/>
              <a:t>Delieuvin</a:t>
            </a:r>
            <a:r>
              <a:rPr lang="fr-FR" sz="1600" dirty="0"/>
              <a:t> et L. Frank, cata-</a:t>
            </a:r>
          </a:p>
          <a:p>
            <a:pPr marL="0" indent="0">
              <a:buNone/>
            </a:pPr>
            <a:r>
              <a:rPr lang="fr-FR" sz="1600" dirty="0"/>
              <a:t>logue de l’exposition, Musée du Louvre/éditions Hazan, Paris 2019.</a:t>
            </a:r>
          </a:p>
        </p:txBody>
      </p:sp>
      <p:sp>
        <p:nvSpPr>
          <p:cNvPr id="4" name="ZoneTexte 3"/>
          <p:cNvSpPr txBox="1"/>
          <p:nvPr/>
        </p:nvSpPr>
        <p:spPr>
          <a:xfrm>
            <a:off x="973667" y="6084332"/>
            <a:ext cx="7325744" cy="369332"/>
          </a:xfrm>
          <a:prstGeom prst="rect">
            <a:avLst/>
          </a:prstGeom>
          <a:noFill/>
        </p:spPr>
        <p:txBody>
          <a:bodyPr wrap="none" rtlCol="0">
            <a:spAutoFit/>
          </a:bodyPr>
          <a:lstStyle/>
          <a:p>
            <a:r>
              <a:rPr lang="fr-FR" sz="1600" i="1" dirty="0"/>
              <a:t>Remerciements à Andrea </a:t>
            </a:r>
            <a:r>
              <a:rPr lang="fr-FR" sz="1600" i="1" dirty="0" err="1"/>
              <a:t>Bréard</a:t>
            </a:r>
            <a:r>
              <a:rPr lang="fr-FR" sz="1600" i="1" dirty="0"/>
              <a:t>, Francesca </a:t>
            </a:r>
            <a:r>
              <a:rPr lang="fr-FR" sz="1600" i="1" dirty="0" err="1"/>
              <a:t>Corni</a:t>
            </a:r>
            <a:r>
              <a:rPr lang="fr-FR" sz="1600" i="1" dirty="0"/>
              <a:t>, Pascal Crozet, Catherine Goldstein.</a:t>
            </a:r>
            <a:r>
              <a:rPr lang="fr-FR" dirty="0"/>
              <a:t> </a:t>
            </a:r>
          </a:p>
        </p:txBody>
      </p:sp>
      <p:pic>
        <p:nvPicPr>
          <p:cNvPr id="6" name="Image 5" descr="catalog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81" y="649112"/>
            <a:ext cx="1154664" cy="1460650"/>
          </a:xfrm>
          <a:prstGeom prst="rect">
            <a:avLst/>
          </a:prstGeom>
        </p:spPr>
      </p:pic>
      <p:pic>
        <p:nvPicPr>
          <p:cNvPr id="7" name="Image 6" descr="nexu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359" y="1693078"/>
            <a:ext cx="947035" cy="1436026"/>
          </a:xfrm>
          <a:prstGeom prst="rect">
            <a:avLst/>
          </a:prstGeom>
        </p:spPr>
      </p:pic>
      <p:pic>
        <p:nvPicPr>
          <p:cNvPr id="8" name="Image 7" descr="malices_20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05" y="2521485"/>
            <a:ext cx="784578" cy="1060241"/>
          </a:xfrm>
          <a:prstGeom prst="rect">
            <a:avLst/>
          </a:prstGeom>
        </p:spPr>
      </p:pic>
      <p:pic>
        <p:nvPicPr>
          <p:cNvPr id="9" name="Image 8" descr="malices_201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05" y="3715549"/>
            <a:ext cx="814494" cy="1100667"/>
          </a:xfrm>
          <a:prstGeom prst="rect">
            <a:avLst/>
          </a:prstGeom>
        </p:spPr>
      </p:pic>
      <p:pic>
        <p:nvPicPr>
          <p:cNvPr id="10" name="Image 9" descr="maxim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360" y="3471517"/>
            <a:ext cx="1077952" cy="1765147"/>
          </a:xfrm>
          <a:prstGeom prst="rect">
            <a:avLst/>
          </a:prstGeom>
        </p:spPr>
      </p:pic>
      <p:sp>
        <p:nvSpPr>
          <p:cNvPr id="11" name="ZoneTexte 10"/>
          <p:cNvSpPr txBox="1"/>
          <p:nvPr/>
        </p:nvSpPr>
        <p:spPr>
          <a:xfrm>
            <a:off x="3928002" y="4275645"/>
            <a:ext cx="4010232" cy="584776"/>
          </a:xfrm>
          <a:prstGeom prst="rect">
            <a:avLst/>
          </a:prstGeom>
          <a:noFill/>
        </p:spPr>
        <p:txBody>
          <a:bodyPr wrap="square" rtlCol="0">
            <a:spAutoFit/>
          </a:bodyPr>
          <a:lstStyle/>
          <a:p>
            <a:r>
              <a:rPr lang="fr-FR" sz="1600" i="1" dirty="0"/>
              <a:t>Maximes, fables et devinettes</a:t>
            </a:r>
            <a:r>
              <a:rPr lang="fr-FR" sz="1600" dirty="0"/>
              <a:t>. Traduction de Christophe </a:t>
            </a:r>
            <a:r>
              <a:rPr lang="fr-FR" sz="1600" dirty="0" err="1"/>
              <a:t>Mileschi</a:t>
            </a:r>
            <a:r>
              <a:rPr lang="fr-FR" sz="1600" dirty="0"/>
              <a:t>, </a:t>
            </a:r>
            <a:r>
              <a:rPr lang="fr-FR" sz="1600" dirty="0" err="1"/>
              <a:t>Arlea</a:t>
            </a:r>
            <a:r>
              <a:rPr lang="fr-FR" sz="1600" dirty="0"/>
              <a:t>, Paris, 2002.</a:t>
            </a:r>
          </a:p>
        </p:txBody>
      </p:sp>
      <p:sp>
        <p:nvSpPr>
          <p:cNvPr id="13" name="Rectangle 12"/>
          <p:cNvSpPr/>
          <p:nvPr/>
        </p:nvSpPr>
        <p:spPr>
          <a:xfrm>
            <a:off x="1379390" y="3715549"/>
            <a:ext cx="5906912" cy="338554"/>
          </a:xfrm>
          <a:prstGeom prst="rect">
            <a:avLst/>
          </a:prstGeom>
        </p:spPr>
        <p:txBody>
          <a:bodyPr wrap="square">
            <a:spAutoFit/>
          </a:bodyPr>
          <a:lstStyle/>
          <a:p>
            <a:r>
              <a:rPr lang="fr-FR" sz="1600" i="1" dirty="0"/>
              <a:t>Léonard de Vinci</a:t>
            </a:r>
            <a:r>
              <a:rPr lang="fr-FR" sz="1600" dirty="0"/>
              <a:t>. </a:t>
            </a:r>
            <a:r>
              <a:rPr lang="fr-FR" sz="1600" i="1" dirty="0"/>
              <a:t>Les Malices du Kangourou</a:t>
            </a:r>
            <a:r>
              <a:rPr lang="fr-FR" sz="1600" dirty="0"/>
              <a:t>, ACL Editions 2019.</a:t>
            </a:r>
          </a:p>
        </p:txBody>
      </p:sp>
      <p:sp>
        <p:nvSpPr>
          <p:cNvPr id="14" name="ZoneTexte 13"/>
          <p:cNvSpPr txBox="1"/>
          <p:nvPr/>
        </p:nvSpPr>
        <p:spPr>
          <a:xfrm>
            <a:off x="1365279" y="3243172"/>
            <a:ext cx="6128250" cy="338554"/>
          </a:xfrm>
          <a:prstGeom prst="rect">
            <a:avLst/>
          </a:prstGeom>
          <a:noFill/>
        </p:spPr>
        <p:txBody>
          <a:bodyPr wrap="none" rtlCol="0">
            <a:spAutoFit/>
          </a:bodyPr>
          <a:lstStyle/>
          <a:p>
            <a:r>
              <a:rPr lang="fr-FR" sz="1600" i="1" dirty="0"/>
              <a:t>Léonard de Vinci</a:t>
            </a:r>
            <a:r>
              <a:rPr lang="fr-FR" sz="1600" dirty="0"/>
              <a:t>. </a:t>
            </a:r>
            <a:r>
              <a:rPr lang="fr-FR" sz="1600" i="1" dirty="0"/>
              <a:t>Les Malices du Kangourou </a:t>
            </a:r>
            <a:r>
              <a:rPr lang="mr-IN" sz="1600" i="1" dirty="0"/>
              <a:t>–</a:t>
            </a:r>
            <a:r>
              <a:rPr lang="fr-FR" sz="1600" i="1" dirty="0"/>
              <a:t> Lycée</a:t>
            </a:r>
            <a:r>
              <a:rPr lang="fr-FR" sz="1600" dirty="0"/>
              <a:t>. ACL Editions 2010.</a:t>
            </a:r>
          </a:p>
        </p:txBody>
      </p:sp>
      <p:sp>
        <p:nvSpPr>
          <p:cNvPr id="15" name="ZoneTexte 14"/>
          <p:cNvSpPr txBox="1"/>
          <p:nvPr/>
        </p:nvSpPr>
        <p:spPr>
          <a:xfrm>
            <a:off x="2779888" y="2411091"/>
            <a:ext cx="5043498" cy="584776"/>
          </a:xfrm>
          <a:prstGeom prst="rect">
            <a:avLst/>
          </a:prstGeom>
          <a:noFill/>
        </p:spPr>
        <p:txBody>
          <a:bodyPr wrap="square" rtlCol="0">
            <a:spAutoFit/>
          </a:bodyPr>
          <a:lstStyle/>
          <a:p>
            <a:r>
              <a:rPr lang="fr-FR" sz="1600" i="1" dirty="0"/>
              <a:t>Leonardo and </a:t>
            </a:r>
            <a:r>
              <a:rPr lang="fr-FR" sz="1600" i="1" dirty="0" err="1"/>
              <a:t>Theoretical</a:t>
            </a:r>
            <a:r>
              <a:rPr lang="fr-FR" sz="1600" i="1" dirty="0"/>
              <a:t> </a:t>
            </a:r>
            <a:r>
              <a:rPr lang="fr-FR" sz="1600" i="1" dirty="0" err="1"/>
              <a:t>Mathematics</a:t>
            </a:r>
            <a:r>
              <a:rPr lang="fr-FR" sz="1600" dirty="0"/>
              <a:t>. Sylvie Duvernoy, </a:t>
            </a:r>
          </a:p>
          <a:p>
            <a:r>
              <a:rPr lang="fr-FR" sz="1600" dirty="0" err="1"/>
              <a:t>Nexus</a:t>
            </a:r>
            <a:r>
              <a:rPr lang="fr-FR" sz="1600" dirty="0"/>
              <a:t> Network Journal </a:t>
            </a:r>
            <a:r>
              <a:rPr lang="fr-FR" sz="1600" b="1" dirty="0"/>
              <a:t>10</a:t>
            </a:r>
            <a:r>
              <a:rPr lang="fr-FR" sz="1600" dirty="0"/>
              <a:t>, n°1 (2008), 39-49.</a:t>
            </a:r>
          </a:p>
        </p:txBody>
      </p:sp>
      <p:sp>
        <p:nvSpPr>
          <p:cNvPr id="12" name="ZoneTexte 11">
            <a:extLst>
              <a:ext uri="{FF2B5EF4-FFF2-40B4-BE49-F238E27FC236}">
                <a16:creationId xmlns:a16="http://schemas.microsoft.com/office/drawing/2014/main" id="{E2BF955A-77F7-C644-848F-D5E00A4F3F46}"/>
              </a:ext>
            </a:extLst>
          </p:cNvPr>
          <p:cNvSpPr txBox="1"/>
          <p:nvPr/>
        </p:nvSpPr>
        <p:spPr>
          <a:xfrm>
            <a:off x="694267" y="5235787"/>
            <a:ext cx="7195944" cy="369332"/>
          </a:xfrm>
          <a:prstGeom prst="rect">
            <a:avLst/>
          </a:prstGeom>
          <a:noFill/>
        </p:spPr>
        <p:txBody>
          <a:bodyPr wrap="none" rtlCol="0">
            <a:spAutoFit/>
          </a:bodyPr>
          <a:lstStyle/>
          <a:p>
            <a:r>
              <a:rPr lang="fr-FR" dirty="0">
                <a:hlinkClick r:id="rId8"/>
              </a:rPr>
              <a:t>https://renaissance-</a:t>
            </a:r>
            <a:r>
              <a:rPr lang="fr-FR" dirty="0" err="1">
                <a:hlinkClick r:id="rId8"/>
              </a:rPr>
              <a:t>transmedia</a:t>
            </a:r>
            <a:r>
              <a:rPr lang="fr-FR" dirty="0">
                <a:hlinkClick r:id="rId8"/>
              </a:rPr>
              <a:t>-</a:t>
            </a:r>
            <a:r>
              <a:rPr lang="fr-FR" dirty="0" err="1">
                <a:hlinkClick r:id="rId8"/>
              </a:rPr>
              <a:t>lab.fr</a:t>
            </a:r>
            <a:r>
              <a:rPr lang="fr-FR" dirty="0">
                <a:hlinkClick r:id="rId8"/>
              </a:rPr>
              <a:t>/rtl4/web-doc-sur-les-pas-de-</a:t>
            </a:r>
            <a:r>
              <a:rPr lang="fr-FR" dirty="0" err="1">
                <a:hlinkClick r:id="rId8"/>
              </a:rPr>
              <a:t>leonard</a:t>
            </a:r>
            <a:endParaRPr lang="fr-FR" dirty="0"/>
          </a:p>
        </p:txBody>
      </p:sp>
    </p:spTree>
    <p:extLst>
      <p:ext uri="{BB962C8B-B14F-4D97-AF65-F5344CB8AC3E}">
        <p14:creationId xmlns:p14="http://schemas.microsoft.com/office/powerpoint/2010/main" val="511516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Activités</a:t>
            </a:r>
          </a:p>
        </p:txBody>
      </p:sp>
      <p:pic>
        <p:nvPicPr>
          <p:cNvPr id="8" name="Image 7" descr="malices_2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633" y="3832813"/>
            <a:ext cx="784578" cy="1060241"/>
          </a:xfrm>
          <a:prstGeom prst="rect">
            <a:avLst/>
          </a:prstGeom>
        </p:spPr>
      </p:pic>
      <p:sp>
        <p:nvSpPr>
          <p:cNvPr id="14" name="ZoneTexte 13"/>
          <p:cNvSpPr txBox="1"/>
          <p:nvPr/>
        </p:nvSpPr>
        <p:spPr>
          <a:xfrm>
            <a:off x="465905" y="1558814"/>
            <a:ext cx="6138095" cy="4216539"/>
          </a:xfrm>
          <a:prstGeom prst="rect">
            <a:avLst/>
          </a:prstGeom>
          <a:noFill/>
        </p:spPr>
        <p:txBody>
          <a:bodyPr wrap="square" rtlCol="0">
            <a:spAutoFit/>
          </a:bodyPr>
          <a:lstStyle/>
          <a:p>
            <a:pPr marL="514350" indent="-514350">
              <a:buFont typeface="+mj-lt"/>
              <a:buAutoNum type="arabicPeriod"/>
            </a:pPr>
            <a:r>
              <a:rPr lang="fr-FR" sz="2800" dirty="0"/>
              <a:t>Proportions du corps humain : commençons par expérimenter !</a:t>
            </a:r>
          </a:p>
          <a:p>
            <a:pPr marL="514350" indent="-514350">
              <a:buFont typeface="+mj-lt"/>
              <a:buAutoNum type="arabicPeriod"/>
            </a:pPr>
            <a:r>
              <a:rPr lang="fr-FR" sz="2800" dirty="0"/>
              <a:t>Reproduire l’homme de Vitruve (reprise des</a:t>
            </a:r>
            <a:r>
              <a:rPr lang="fr-FR" sz="2800" i="1" dirty="0"/>
              <a:t> </a:t>
            </a:r>
            <a:r>
              <a:rPr lang="fr-FR" sz="2800" i="1" dirty="0">
                <a:hlinkClick r:id="rId4"/>
              </a:rPr>
              <a:t>Chantiers</a:t>
            </a:r>
            <a:r>
              <a:rPr lang="fr-FR" sz="2800" i="1" dirty="0"/>
              <a:t> </a:t>
            </a:r>
            <a:r>
              <a:rPr lang="fr-FR" sz="2800" dirty="0"/>
              <a:t>de la régionale </a:t>
            </a:r>
            <a:r>
              <a:rPr lang="fr-FR" sz="2800" dirty="0" err="1"/>
              <a:t>IdF</a:t>
            </a:r>
            <a:r>
              <a:rPr lang="fr-FR" sz="2800" dirty="0"/>
              <a:t>)</a:t>
            </a:r>
          </a:p>
          <a:p>
            <a:pPr marL="514350" indent="-514350">
              <a:buFont typeface="+mj-lt"/>
              <a:buAutoNum type="arabicPeriod"/>
            </a:pPr>
            <a:r>
              <a:rPr lang="fr-FR" sz="2800" dirty="0"/>
              <a:t>Quadrature de lunules (reprise de</a:t>
            </a:r>
            <a:r>
              <a:rPr lang="fr-FR" sz="2800" i="1" dirty="0"/>
              <a:t>s </a:t>
            </a:r>
            <a:r>
              <a:rPr lang="fr-FR" sz="2800" i="1" dirty="0">
                <a:hlinkClick r:id="rId5"/>
              </a:rPr>
              <a:t>Malices du Kangourou</a:t>
            </a:r>
            <a:r>
              <a:rPr lang="fr-FR" sz="2800" dirty="0"/>
              <a:t>)</a:t>
            </a:r>
          </a:p>
          <a:p>
            <a:pPr marL="514350" indent="-514350">
              <a:buFont typeface="+mj-lt"/>
              <a:buAutoNum type="arabicPeriod"/>
            </a:pPr>
            <a:r>
              <a:rPr lang="fr-FR" sz="2800" dirty="0"/>
              <a:t>La duplication du cube, d’après Apollonios de </a:t>
            </a:r>
            <a:r>
              <a:rPr lang="fr-FR" sz="2800" dirty="0" err="1"/>
              <a:t>Perga</a:t>
            </a:r>
            <a:endParaRPr lang="fr-FR" sz="2800" dirty="0"/>
          </a:p>
          <a:p>
            <a:endParaRPr lang="fr-FR" sz="1600" dirty="0"/>
          </a:p>
        </p:txBody>
      </p:sp>
      <p:pic>
        <p:nvPicPr>
          <p:cNvPr id="19" name="Image 18">
            <a:extLst>
              <a:ext uri="{FF2B5EF4-FFF2-40B4-BE49-F238E27FC236}">
                <a16:creationId xmlns:a16="http://schemas.microsoft.com/office/drawing/2014/main" id="{0DF496C5-606E-1647-8F6B-F48CE099F057}"/>
              </a:ext>
            </a:extLst>
          </p:cNvPr>
          <p:cNvPicPr>
            <a:picLocks noChangeAspect="1"/>
          </p:cNvPicPr>
          <p:nvPr/>
        </p:nvPicPr>
        <p:blipFill>
          <a:blip r:embed="rId6"/>
          <a:stretch>
            <a:fillRect/>
          </a:stretch>
        </p:blipFill>
        <p:spPr>
          <a:xfrm>
            <a:off x="7161633" y="1666372"/>
            <a:ext cx="1000828" cy="1358816"/>
          </a:xfrm>
          <a:prstGeom prst="rect">
            <a:avLst/>
          </a:prstGeom>
        </p:spPr>
      </p:pic>
      <p:sp>
        <p:nvSpPr>
          <p:cNvPr id="20" name="ZoneTexte 19">
            <a:extLst>
              <a:ext uri="{FF2B5EF4-FFF2-40B4-BE49-F238E27FC236}">
                <a16:creationId xmlns:a16="http://schemas.microsoft.com/office/drawing/2014/main" id="{C66B505E-264A-3B4E-9D7F-CD1FF9F1CB89}"/>
              </a:ext>
            </a:extLst>
          </p:cNvPr>
          <p:cNvSpPr txBox="1"/>
          <p:nvPr/>
        </p:nvSpPr>
        <p:spPr>
          <a:xfrm>
            <a:off x="995680" y="5689600"/>
            <a:ext cx="4782591" cy="369332"/>
          </a:xfrm>
          <a:prstGeom prst="rect">
            <a:avLst/>
          </a:prstGeom>
          <a:noFill/>
        </p:spPr>
        <p:txBody>
          <a:bodyPr wrap="none" rtlCol="0">
            <a:spAutoFit/>
          </a:bodyPr>
          <a:lstStyle/>
          <a:p>
            <a:r>
              <a:rPr lang="fr-FR" dirty="0">
                <a:hlinkClick r:id="rId7"/>
              </a:rPr>
              <a:t>https://www.quiziniere.com/#/Exercice/X9WAXK</a:t>
            </a:r>
            <a:endParaRPr lang="fr-FR" dirty="0"/>
          </a:p>
        </p:txBody>
      </p:sp>
    </p:spTree>
    <p:extLst>
      <p:ext uri="{BB962C8B-B14F-4D97-AF65-F5344CB8AC3E}">
        <p14:creationId xmlns:p14="http://schemas.microsoft.com/office/powerpoint/2010/main" val="939329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23EF66-52D9-1B47-B3A2-B495676ECE98}"/>
              </a:ext>
            </a:extLst>
          </p:cNvPr>
          <p:cNvSpPr>
            <a:spLocks noGrp="1"/>
          </p:cNvSpPr>
          <p:nvPr>
            <p:ph type="title"/>
          </p:nvPr>
        </p:nvSpPr>
        <p:spPr/>
        <p:txBody>
          <a:bodyPr/>
          <a:lstStyle/>
          <a:p>
            <a:r>
              <a:rPr lang="fr-FR" dirty="0"/>
              <a:t>Proportions du corps humain</a:t>
            </a:r>
          </a:p>
        </p:txBody>
      </p:sp>
      <p:sp>
        <p:nvSpPr>
          <p:cNvPr id="3" name="Espace réservé du contenu 2">
            <a:extLst>
              <a:ext uri="{FF2B5EF4-FFF2-40B4-BE49-F238E27FC236}">
                <a16:creationId xmlns:a16="http://schemas.microsoft.com/office/drawing/2014/main" id="{3F8C23EB-C5FF-3B4F-9B8C-244FD1E3A322}"/>
              </a:ext>
            </a:extLst>
          </p:cNvPr>
          <p:cNvSpPr>
            <a:spLocks noGrp="1"/>
          </p:cNvSpPr>
          <p:nvPr>
            <p:ph idx="1"/>
          </p:nvPr>
        </p:nvSpPr>
        <p:spPr/>
        <p:txBody>
          <a:bodyPr>
            <a:normAutofit fontScale="70000" lnSpcReduction="20000"/>
          </a:bodyPr>
          <a:lstStyle/>
          <a:p>
            <a:r>
              <a:rPr lang="fr-FR" dirty="0"/>
              <a:t>taille debout </a:t>
            </a:r>
            <a:r>
              <a:rPr lang="fr-FR" dirty="0">
                <a:solidFill>
                  <a:srgbClr val="FF0000"/>
                </a:solidFill>
              </a:rPr>
              <a:t>/</a:t>
            </a:r>
            <a:r>
              <a:rPr lang="fr-FR" dirty="0"/>
              <a:t> taille à genoux</a:t>
            </a:r>
          </a:p>
          <a:p>
            <a:r>
              <a:rPr lang="fr-FR" dirty="0"/>
              <a:t>de la racine des cheveux au sommet de la poitrine </a:t>
            </a:r>
            <a:r>
              <a:rPr lang="fr-FR" dirty="0">
                <a:solidFill>
                  <a:srgbClr val="FF0000"/>
                </a:solidFill>
              </a:rPr>
              <a:t>/</a:t>
            </a:r>
            <a:r>
              <a:rPr lang="fr-FR" dirty="0"/>
              <a:t> taille debout</a:t>
            </a:r>
          </a:p>
          <a:p>
            <a:r>
              <a:rPr lang="fr-FR" dirty="0"/>
              <a:t>de l'extérieur d'une épaule à l'autre </a:t>
            </a:r>
            <a:r>
              <a:rPr lang="fr-FR" dirty="0">
                <a:solidFill>
                  <a:srgbClr val="FF0000"/>
                </a:solidFill>
              </a:rPr>
              <a:t>/</a:t>
            </a:r>
            <a:r>
              <a:rPr lang="fr-FR" dirty="0"/>
              <a:t> du sommet de la poitrine au nombril </a:t>
            </a:r>
            <a:r>
              <a:rPr lang="fr-FR" dirty="0">
                <a:solidFill>
                  <a:srgbClr val="FF0000"/>
                </a:solidFill>
              </a:rPr>
              <a:t>/</a:t>
            </a:r>
            <a:r>
              <a:rPr lang="fr-FR" dirty="0"/>
              <a:t> de la plante du pied à la base du nez</a:t>
            </a:r>
          </a:p>
          <a:p>
            <a:r>
              <a:rPr lang="fr-FR" dirty="0"/>
              <a:t>le pied </a:t>
            </a:r>
            <a:r>
              <a:rPr lang="fr-FR" dirty="0">
                <a:solidFill>
                  <a:srgbClr val="FF0000"/>
                </a:solidFill>
              </a:rPr>
              <a:t>/</a:t>
            </a:r>
            <a:r>
              <a:rPr lang="fr-FR" dirty="0"/>
              <a:t> du talon au genou</a:t>
            </a:r>
          </a:p>
          <a:p>
            <a:r>
              <a:rPr lang="fr-FR" dirty="0"/>
              <a:t>la main </a:t>
            </a:r>
            <a:r>
              <a:rPr lang="fr-FR" dirty="0">
                <a:solidFill>
                  <a:srgbClr val="FF0000"/>
                </a:solidFill>
              </a:rPr>
              <a:t>/ </a:t>
            </a:r>
            <a:r>
              <a:rPr lang="fr-FR" dirty="0"/>
              <a:t>le bras (de l’épaule au bout des doigts)</a:t>
            </a:r>
          </a:p>
          <a:p>
            <a:r>
              <a:rPr lang="fr-FR" dirty="0"/>
              <a:t>la coudée (de l'articulation du coude à l'extrémité du médius) </a:t>
            </a:r>
            <a:r>
              <a:rPr lang="fr-FR" dirty="0">
                <a:solidFill>
                  <a:srgbClr val="FF0000"/>
                </a:solidFill>
              </a:rPr>
              <a:t>/</a:t>
            </a:r>
            <a:r>
              <a:rPr lang="fr-FR" dirty="0"/>
              <a:t> taille debout</a:t>
            </a:r>
          </a:p>
          <a:p>
            <a:r>
              <a:rPr lang="fr-FR" dirty="0"/>
              <a:t>paume (sans les doigts) </a:t>
            </a:r>
            <a:r>
              <a:rPr lang="fr-FR" dirty="0">
                <a:solidFill>
                  <a:srgbClr val="FF0000"/>
                </a:solidFill>
              </a:rPr>
              <a:t>/</a:t>
            </a:r>
            <a:r>
              <a:rPr lang="fr-FR" dirty="0"/>
              <a:t> pied sans les orteils</a:t>
            </a:r>
          </a:p>
          <a:p>
            <a:r>
              <a:rPr lang="fr-FR" dirty="0"/>
              <a:t>de l'attache d'une oreille à celle de l'autre </a:t>
            </a:r>
            <a:r>
              <a:rPr lang="fr-FR" dirty="0">
                <a:solidFill>
                  <a:srgbClr val="FF0000"/>
                </a:solidFill>
              </a:rPr>
              <a:t>/</a:t>
            </a:r>
            <a:r>
              <a:rPr lang="fr-FR" dirty="0"/>
              <a:t> des sourcils au menton</a:t>
            </a:r>
          </a:p>
          <a:p>
            <a:r>
              <a:rPr lang="fr-FR" dirty="0"/>
              <a:t>largeur de la bouche </a:t>
            </a:r>
            <a:r>
              <a:rPr lang="fr-FR" dirty="0">
                <a:solidFill>
                  <a:srgbClr val="FF0000"/>
                </a:solidFill>
              </a:rPr>
              <a:t>/</a:t>
            </a:r>
            <a:r>
              <a:rPr lang="fr-FR" dirty="0"/>
              <a:t> de la séparation des lèvres à la base du menton</a:t>
            </a:r>
          </a:p>
          <a:p>
            <a:r>
              <a:rPr lang="fr-FR" dirty="0"/>
              <a:t>longueur de l'oreille </a:t>
            </a:r>
            <a:r>
              <a:rPr lang="fr-FR" dirty="0">
                <a:solidFill>
                  <a:srgbClr val="FF0000"/>
                </a:solidFill>
              </a:rPr>
              <a:t>/</a:t>
            </a:r>
            <a:r>
              <a:rPr lang="fr-FR" dirty="0"/>
              <a:t> longueur du nez</a:t>
            </a:r>
          </a:p>
          <a:p>
            <a:r>
              <a:rPr lang="fr-FR" dirty="0"/>
              <a:t>du haut au bas du menton </a:t>
            </a:r>
            <a:r>
              <a:rPr lang="fr-FR" dirty="0">
                <a:solidFill>
                  <a:srgbClr val="FF0000"/>
                </a:solidFill>
              </a:rPr>
              <a:t>/</a:t>
            </a:r>
            <a:r>
              <a:rPr lang="fr-FR" dirty="0"/>
              <a:t> face  </a:t>
            </a:r>
            <a:r>
              <a:rPr lang="fr-FR" dirty="0">
                <a:solidFill>
                  <a:srgbClr val="FF0000"/>
                </a:solidFill>
              </a:rPr>
              <a:t>/</a:t>
            </a:r>
            <a:r>
              <a:rPr lang="fr-FR" dirty="0"/>
              <a:t> taille debout</a:t>
            </a:r>
          </a:p>
          <a:p>
            <a:endParaRPr lang="fr-FR" dirty="0"/>
          </a:p>
        </p:txBody>
      </p:sp>
    </p:spTree>
    <p:extLst>
      <p:ext uri="{BB962C8B-B14F-4D97-AF65-F5344CB8AC3E}">
        <p14:creationId xmlns:p14="http://schemas.microsoft.com/office/powerpoint/2010/main" val="4166375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881152-9E8E-2546-83D2-1554E344AB78}"/>
              </a:ext>
            </a:extLst>
          </p:cNvPr>
          <p:cNvSpPr>
            <a:spLocks noGrp="1"/>
          </p:cNvSpPr>
          <p:nvPr>
            <p:ph type="title"/>
          </p:nvPr>
        </p:nvSpPr>
        <p:spPr/>
        <p:txBody>
          <a:bodyPr>
            <a:normAutofit/>
          </a:bodyPr>
          <a:lstStyle/>
          <a:p>
            <a:r>
              <a:rPr lang="fr-FR" dirty="0"/>
              <a:t>Reproduire l’homme de Vitruve</a:t>
            </a:r>
          </a:p>
        </p:txBody>
      </p:sp>
      <p:sp>
        <p:nvSpPr>
          <p:cNvPr id="3" name="Espace réservé du contenu 2">
            <a:extLst>
              <a:ext uri="{FF2B5EF4-FFF2-40B4-BE49-F238E27FC236}">
                <a16:creationId xmlns:a16="http://schemas.microsoft.com/office/drawing/2014/main" id="{DFBDFF58-4CD1-9246-813D-07F2BB02C123}"/>
              </a:ext>
            </a:extLst>
          </p:cNvPr>
          <p:cNvSpPr>
            <a:spLocks noGrp="1"/>
          </p:cNvSpPr>
          <p:nvPr>
            <p:ph idx="1"/>
          </p:nvPr>
        </p:nvSpPr>
        <p:spPr/>
        <p:txBody>
          <a:bodyPr>
            <a:normAutofit fontScale="62500" lnSpcReduction="20000"/>
          </a:bodyPr>
          <a:lstStyle/>
          <a:p>
            <a:r>
              <a:rPr lang="fr-FR" dirty="0"/>
              <a:t>Soit </a:t>
            </a:r>
            <a:r>
              <a:rPr lang="fr-FR" i="1" dirty="0"/>
              <a:t>c</a:t>
            </a:r>
            <a:r>
              <a:rPr lang="fr-FR" dirty="0"/>
              <a:t> la taille de l’homme de Vitruve, qui est aussi son envergure c’est-à-dire la distance entre les extrémités des mains une fois les bras allongés perpendiculairement au corps. </a:t>
            </a:r>
          </a:p>
          <a:p>
            <a:r>
              <a:rPr lang="fr-FR" dirty="0"/>
              <a:t>Soit </a:t>
            </a:r>
            <a:r>
              <a:rPr lang="fr-FR" i="1" dirty="0"/>
              <a:t>d</a:t>
            </a:r>
            <a:r>
              <a:rPr lang="fr-FR" dirty="0"/>
              <a:t> la distance entre les pieds de l’homme et la "droite" des bras. </a:t>
            </a:r>
          </a:p>
          <a:p>
            <a:r>
              <a:rPr lang="fr-FR" dirty="0"/>
              <a:t>Pour un homme harmonieux comme l’homme de Vitruve </a:t>
            </a:r>
            <a:r>
              <a:rPr lang="fr-FR" i="1" dirty="0"/>
              <a:t>d</a:t>
            </a:r>
            <a:r>
              <a:rPr lang="fr-FR" dirty="0"/>
              <a:t> = (4/5) </a:t>
            </a:r>
            <a:r>
              <a:rPr lang="fr-FR" i="1" dirty="0"/>
              <a:t>c, </a:t>
            </a:r>
            <a:r>
              <a:rPr lang="fr-FR" dirty="0"/>
              <a:t>mais le choix de ces deux paramètres vous appartient. Avec les élèves, c = 10 cm est un choix raisonnable. Dans le dessin original </a:t>
            </a:r>
            <a:r>
              <a:rPr lang="fr-FR" i="1" dirty="0"/>
              <a:t>c</a:t>
            </a:r>
            <a:r>
              <a:rPr lang="fr-FR" dirty="0"/>
              <a:t> vaut environ 22,4 cm.</a:t>
            </a:r>
          </a:p>
          <a:p>
            <a:r>
              <a:rPr lang="fr-FR" dirty="0"/>
              <a:t>Dessiner un carré de côté c (aux côtés plutôt parallèles au bord de la feuille). Soit P le milieu d’un côté (choisir P sur le côté du bas sauf si on préfère un homme couché ou qui fait le poirier). Tracer la médiatrice </a:t>
            </a:r>
            <a:r>
              <a:rPr lang="fr-FR" i="1" dirty="0" err="1"/>
              <a:t>xy</a:t>
            </a:r>
            <a:r>
              <a:rPr lang="fr-FR" dirty="0"/>
              <a:t> du côté qui contient P. Placer le point M sur </a:t>
            </a:r>
            <a:r>
              <a:rPr lang="fr-FR" i="1" dirty="0" err="1"/>
              <a:t>xy</a:t>
            </a:r>
            <a:r>
              <a:rPr lang="fr-FR" dirty="0"/>
              <a:t> tel que PM = </a:t>
            </a:r>
            <a:r>
              <a:rPr lang="fr-FR" i="1" dirty="0"/>
              <a:t>d</a:t>
            </a:r>
            <a:r>
              <a:rPr lang="fr-FR" dirty="0"/>
              <a:t> . Tracer la perpendiculaire en M à </a:t>
            </a:r>
            <a:r>
              <a:rPr lang="fr-FR" i="1" dirty="0" err="1"/>
              <a:t>xy</a:t>
            </a:r>
            <a:r>
              <a:rPr lang="fr-FR" dirty="0"/>
              <a:t>. Elle coupe les côtés du carré en A et B.</a:t>
            </a:r>
          </a:p>
          <a:p>
            <a:r>
              <a:rPr lang="fr-FR" dirty="0"/>
              <a:t>Tracer le cercle de centre M passant par A et B. Ce cercle coupe le carré en A' et B’ (choisis dans le demi plan qui ne contient pas P). Tracer le cercle circonscrit au triangle PA’B’. Vous avez “l’armature” de l’homme de Vitruve.</a:t>
            </a:r>
          </a:p>
          <a:p>
            <a:endParaRPr lang="fr-FR" dirty="0"/>
          </a:p>
        </p:txBody>
      </p:sp>
    </p:spTree>
    <p:extLst>
      <p:ext uri="{BB962C8B-B14F-4D97-AF65-F5344CB8AC3E}">
        <p14:creationId xmlns:p14="http://schemas.microsoft.com/office/powerpoint/2010/main" val="4292888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AC973-16B6-1044-AD8B-EC26F2B8FC49}"/>
              </a:ext>
            </a:extLst>
          </p:cNvPr>
          <p:cNvSpPr>
            <a:spLocks noGrp="1"/>
          </p:cNvSpPr>
          <p:nvPr>
            <p:ph type="title"/>
          </p:nvPr>
        </p:nvSpPr>
        <p:spPr/>
        <p:txBody>
          <a:bodyPr/>
          <a:lstStyle/>
          <a:p>
            <a:r>
              <a:rPr lang="fr-FR" dirty="0"/>
              <a:t>Quadrature de lunules</a:t>
            </a:r>
          </a:p>
        </p:txBody>
      </p:sp>
      <p:sp>
        <p:nvSpPr>
          <p:cNvPr id="3" name="Espace réservé du contenu 2">
            <a:extLst>
              <a:ext uri="{FF2B5EF4-FFF2-40B4-BE49-F238E27FC236}">
                <a16:creationId xmlns:a16="http://schemas.microsoft.com/office/drawing/2014/main" id="{38EEE1F4-0DD8-C144-8BEC-04819CEEC84E}"/>
              </a:ext>
            </a:extLst>
          </p:cNvPr>
          <p:cNvSpPr>
            <a:spLocks noGrp="1"/>
          </p:cNvSpPr>
          <p:nvPr>
            <p:ph idx="1"/>
          </p:nvPr>
        </p:nvSpPr>
        <p:spPr/>
        <p:txBody>
          <a:bodyPr/>
          <a:lstStyle/>
          <a:p>
            <a:r>
              <a:rPr lang="fr-FR" dirty="0"/>
              <a:t>Exprimer les aires de la faux et de l’arbalète</a:t>
            </a:r>
          </a:p>
        </p:txBody>
      </p:sp>
      <p:pic>
        <p:nvPicPr>
          <p:cNvPr id="5" name="Image 4">
            <a:extLst>
              <a:ext uri="{FF2B5EF4-FFF2-40B4-BE49-F238E27FC236}">
                <a16:creationId xmlns:a16="http://schemas.microsoft.com/office/drawing/2014/main" id="{29376FED-7897-2C4D-AEAD-565F4C02D939}"/>
              </a:ext>
            </a:extLst>
          </p:cNvPr>
          <p:cNvPicPr>
            <a:picLocks noChangeAspect="1"/>
          </p:cNvPicPr>
          <p:nvPr/>
        </p:nvPicPr>
        <p:blipFill>
          <a:blip r:embed="rId2"/>
          <a:stretch>
            <a:fillRect/>
          </a:stretch>
        </p:blipFill>
        <p:spPr>
          <a:xfrm>
            <a:off x="647700" y="2982382"/>
            <a:ext cx="4122126" cy="2977091"/>
          </a:xfrm>
          <a:prstGeom prst="rect">
            <a:avLst/>
          </a:prstGeom>
        </p:spPr>
      </p:pic>
      <p:pic>
        <p:nvPicPr>
          <p:cNvPr id="7" name="Image 6">
            <a:extLst>
              <a:ext uri="{FF2B5EF4-FFF2-40B4-BE49-F238E27FC236}">
                <a16:creationId xmlns:a16="http://schemas.microsoft.com/office/drawing/2014/main" id="{19D1621A-BB87-F24B-BCA2-911AC9CA3459}"/>
              </a:ext>
            </a:extLst>
          </p:cNvPr>
          <p:cNvPicPr>
            <a:picLocks noChangeAspect="1"/>
          </p:cNvPicPr>
          <p:nvPr/>
        </p:nvPicPr>
        <p:blipFill>
          <a:blip r:embed="rId3"/>
          <a:stretch>
            <a:fillRect/>
          </a:stretch>
        </p:blipFill>
        <p:spPr>
          <a:xfrm>
            <a:off x="4399583" y="2424641"/>
            <a:ext cx="3885202" cy="3534833"/>
          </a:xfrm>
          <a:prstGeom prst="rect">
            <a:avLst/>
          </a:prstGeom>
        </p:spPr>
      </p:pic>
    </p:spTree>
    <p:extLst>
      <p:ext uri="{BB962C8B-B14F-4D97-AF65-F5344CB8AC3E}">
        <p14:creationId xmlns:p14="http://schemas.microsoft.com/office/powerpoint/2010/main" val="330731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AC973-16B6-1044-AD8B-EC26F2B8FC49}"/>
              </a:ext>
            </a:extLst>
          </p:cNvPr>
          <p:cNvSpPr>
            <a:spLocks noGrp="1"/>
          </p:cNvSpPr>
          <p:nvPr>
            <p:ph type="title"/>
          </p:nvPr>
        </p:nvSpPr>
        <p:spPr/>
        <p:txBody>
          <a:bodyPr/>
          <a:lstStyle/>
          <a:p>
            <a:r>
              <a:rPr lang="fr-FR" dirty="0"/>
              <a:t>Quadrature de lunules</a:t>
            </a:r>
          </a:p>
        </p:txBody>
      </p:sp>
      <p:sp>
        <p:nvSpPr>
          <p:cNvPr id="3" name="Espace réservé du contenu 2">
            <a:extLst>
              <a:ext uri="{FF2B5EF4-FFF2-40B4-BE49-F238E27FC236}">
                <a16:creationId xmlns:a16="http://schemas.microsoft.com/office/drawing/2014/main" id="{38EEE1F4-0DD8-C144-8BEC-04819CEEC84E}"/>
              </a:ext>
            </a:extLst>
          </p:cNvPr>
          <p:cNvSpPr>
            <a:spLocks noGrp="1"/>
          </p:cNvSpPr>
          <p:nvPr>
            <p:ph idx="1"/>
          </p:nvPr>
        </p:nvSpPr>
        <p:spPr/>
        <p:txBody>
          <a:bodyPr/>
          <a:lstStyle/>
          <a:p>
            <a:r>
              <a:rPr lang="fr-FR" dirty="0"/>
              <a:t>Exprimer les aires de la faux et de l’arbalète</a:t>
            </a:r>
          </a:p>
        </p:txBody>
      </p:sp>
      <p:pic>
        <p:nvPicPr>
          <p:cNvPr id="5" name="Image 4">
            <a:extLst>
              <a:ext uri="{FF2B5EF4-FFF2-40B4-BE49-F238E27FC236}">
                <a16:creationId xmlns:a16="http://schemas.microsoft.com/office/drawing/2014/main" id="{29376FED-7897-2C4D-AEAD-565F4C02D939}"/>
              </a:ext>
            </a:extLst>
          </p:cNvPr>
          <p:cNvPicPr>
            <a:picLocks noChangeAspect="1"/>
          </p:cNvPicPr>
          <p:nvPr/>
        </p:nvPicPr>
        <p:blipFill>
          <a:blip r:embed="rId2"/>
          <a:stretch>
            <a:fillRect/>
          </a:stretch>
        </p:blipFill>
        <p:spPr>
          <a:xfrm>
            <a:off x="647700" y="2982382"/>
            <a:ext cx="4122126" cy="2977091"/>
          </a:xfrm>
          <a:prstGeom prst="rect">
            <a:avLst/>
          </a:prstGeom>
        </p:spPr>
      </p:pic>
      <p:pic>
        <p:nvPicPr>
          <p:cNvPr id="7" name="Image 6">
            <a:extLst>
              <a:ext uri="{FF2B5EF4-FFF2-40B4-BE49-F238E27FC236}">
                <a16:creationId xmlns:a16="http://schemas.microsoft.com/office/drawing/2014/main" id="{19D1621A-BB87-F24B-BCA2-911AC9CA3459}"/>
              </a:ext>
            </a:extLst>
          </p:cNvPr>
          <p:cNvPicPr>
            <a:picLocks noChangeAspect="1"/>
          </p:cNvPicPr>
          <p:nvPr/>
        </p:nvPicPr>
        <p:blipFill>
          <a:blip r:embed="rId3"/>
          <a:stretch>
            <a:fillRect/>
          </a:stretch>
        </p:blipFill>
        <p:spPr>
          <a:xfrm>
            <a:off x="4399583" y="2424641"/>
            <a:ext cx="3885202" cy="3534833"/>
          </a:xfrm>
          <a:prstGeom prst="rect">
            <a:avLst/>
          </a:prstGeom>
        </p:spPr>
      </p:pic>
      <p:sp>
        <p:nvSpPr>
          <p:cNvPr id="4" name="ZoneTexte 3">
            <a:extLst>
              <a:ext uri="{FF2B5EF4-FFF2-40B4-BE49-F238E27FC236}">
                <a16:creationId xmlns:a16="http://schemas.microsoft.com/office/drawing/2014/main" id="{08C2617F-F4A2-B248-A73A-E80B3B723CE9}"/>
              </a:ext>
            </a:extLst>
          </p:cNvPr>
          <p:cNvSpPr txBox="1"/>
          <p:nvPr/>
        </p:nvSpPr>
        <p:spPr>
          <a:xfrm>
            <a:off x="647700" y="6126163"/>
            <a:ext cx="6272230" cy="369332"/>
          </a:xfrm>
          <a:prstGeom prst="rect">
            <a:avLst/>
          </a:prstGeom>
          <a:noFill/>
        </p:spPr>
        <p:txBody>
          <a:bodyPr wrap="none" rtlCol="0">
            <a:spAutoFit/>
          </a:bodyPr>
          <a:lstStyle/>
          <a:p>
            <a:r>
              <a:rPr lang="fr-FR" dirty="0"/>
              <a:t>Faux : même aire que le secteur (c’est vrai).                Arbalète : DR</a:t>
            </a:r>
          </a:p>
        </p:txBody>
      </p:sp>
    </p:spTree>
    <p:extLst>
      <p:ext uri="{BB962C8B-B14F-4D97-AF65-F5344CB8AC3E}">
        <p14:creationId xmlns:p14="http://schemas.microsoft.com/office/powerpoint/2010/main" val="451545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CA63-E3BD-C144-BDEF-4B62F7C1B533}"/>
              </a:ext>
            </a:extLst>
          </p:cNvPr>
          <p:cNvSpPr>
            <a:spLocks noGrp="1"/>
          </p:cNvSpPr>
          <p:nvPr>
            <p:ph type="title"/>
          </p:nvPr>
        </p:nvSpPr>
        <p:spPr/>
        <p:txBody>
          <a:bodyPr>
            <a:normAutofit fontScale="90000"/>
          </a:bodyPr>
          <a:lstStyle/>
          <a:p>
            <a:r>
              <a:rPr lang="fr-FR" dirty="0"/>
              <a:t>La duplication du cube, d’après Apollonios de </a:t>
            </a:r>
            <a:r>
              <a:rPr lang="fr-FR" dirty="0" err="1"/>
              <a:t>Perga</a:t>
            </a:r>
            <a:endParaRPr lang="fr-FR" dirty="0"/>
          </a:p>
        </p:txBody>
      </p:sp>
      <p:pic>
        <p:nvPicPr>
          <p:cNvPr id="6" name="Espace réservé du contenu 5">
            <a:extLst>
              <a:ext uri="{FF2B5EF4-FFF2-40B4-BE49-F238E27FC236}">
                <a16:creationId xmlns:a16="http://schemas.microsoft.com/office/drawing/2014/main" id="{32B86ED6-9402-B44B-8821-343803C90349}"/>
              </a:ext>
            </a:extLst>
          </p:cNvPr>
          <p:cNvPicPr>
            <a:picLocks noGrp="1" noChangeAspect="1"/>
          </p:cNvPicPr>
          <p:nvPr>
            <p:ph idx="1"/>
          </p:nvPr>
        </p:nvPicPr>
        <p:blipFill>
          <a:blip r:embed="rId3"/>
          <a:stretch>
            <a:fillRect/>
          </a:stretch>
        </p:blipFill>
        <p:spPr>
          <a:xfrm>
            <a:off x="-460197" y="1200942"/>
            <a:ext cx="9985197" cy="6171407"/>
          </a:xfrm>
        </p:spPr>
      </p:pic>
    </p:spTree>
    <p:extLst>
      <p:ext uri="{BB962C8B-B14F-4D97-AF65-F5344CB8AC3E}">
        <p14:creationId xmlns:p14="http://schemas.microsoft.com/office/powerpoint/2010/main" val="2590428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CA63-E3BD-C144-BDEF-4B62F7C1B533}"/>
              </a:ext>
            </a:extLst>
          </p:cNvPr>
          <p:cNvSpPr>
            <a:spLocks noGrp="1"/>
          </p:cNvSpPr>
          <p:nvPr>
            <p:ph type="title"/>
          </p:nvPr>
        </p:nvSpPr>
        <p:spPr/>
        <p:txBody>
          <a:bodyPr>
            <a:normAutofit fontScale="90000"/>
          </a:bodyPr>
          <a:lstStyle/>
          <a:p>
            <a:r>
              <a:rPr lang="fr-FR" dirty="0"/>
              <a:t>La duplication du cube, d’après Apollonios de </a:t>
            </a:r>
            <a:r>
              <a:rPr lang="fr-FR" dirty="0" err="1"/>
              <a:t>Perga</a:t>
            </a:r>
            <a:endParaRPr lang="fr-FR" dirty="0"/>
          </a:p>
        </p:txBody>
      </p:sp>
      <p:pic>
        <p:nvPicPr>
          <p:cNvPr id="6" name="Espace réservé du contenu 5">
            <a:extLst>
              <a:ext uri="{FF2B5EF4-FFF2-40B4-BE49-F238E27FC236}">
                <a16:creationId xmlns:a16="http://schemas.microsoft.com/office/drawing/2014/main" id="{95D8FFDC-9669-DC4C-9886-06EE663D9B60}"/>
              </a:ext>
            </a:extLst>
          </p:cNvPr>
          <p:cNvPicPr>
            <a:picLocks noGrp="1" noChangeAspect="1"/>
          </p:cNvPicPr>
          <p:nvPr>
            <p:ph idx="1"/>
          </p:nvPr>
        </p:nvPicPr>
        <p:blipFill>
          <a:blip r:embed="rId3"/>
          <a:stretch>
            <a:fillRect/>
          </a:stretch>
        </p:blipFill>
        <p:spPr>
          <a:xfrm>
            <a:off x="-453563" y="1200150"/>
            <a:ext cx="10017301" cy="6191249"/>
          </a:xfrm>
        </p:spPr>
      </p:pic>
    </p:spTree>
    <p:extLst>
      <p:ext uri="{BB962C8B-B14F-4D97-AF65-F5344CB8AC3E}">
        <p14:creationId xmlns:p14="http://schemas.microsoft.com/office/powerpoint/2010/main" val="3328717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CA63-E3BD-C144-BDEF-4B62F7C1B533}"/>
              </a:ext>
            </a:extLst>
          </p:cNvPr>
          <p:cNvSpPr>
            <a:spLocks noGrp="1"/>
          </p:cNvSpPr>
          <p:nvPr>
            <p:ph type="title"/>
          </p:nvPr>
        </p:nvSpPr>
        <p:spPr/>
        <p:txBody>
          <a:bodyPr>
            <a:normAutofit fontScale="90000"/>
          </a:bodyPr>
          <a:lstStyle/>
          <a:p>
            <a:r>
              <a:rPr lang="fr-FR" dirty="0"/>
              <a:t>La duplication du cube, d’après Apollonios de </a:t>
            </a:r>
            <a:r>
              <a:rPr lang="fr-FR" dirty="0" err="1"/>
              <a:t>Perga</a:t>
            </a:r>
            <a:endParaRPr lang="fr-FR" dirty="0"/>
          </a:p>
        </p:txBody>
      </p:sp>
      <p:pic>
        <p:nvPicPr>
          <p:cNvPr id="10" name="Espace réservé du contenu 9">
            <a:extLst>
              <a:ext uri="{FF2B5EF4-FFF2-40B4-BE49-F238E27FC236}">
                <a16:creationId xmlns:a16="http://schemas.microsoft.com/office/drawing/2014/main" id="{010887C4-346F-E543-8E5A-E37A4D478A5E}"/>
              </a:ext>
            </a:extLst>
          </p:cNvPr>
          <p:cNvPicPr>
            <a:picLocks noGrp="1" noChangeAspect="1"/>
          </p:cNvPicPr>
          <p:nvPr>
            <p:ph idx="1"/>
          </p:nvPr>
        </p:nvPicPr>
        <p:blipFill>
          <a:blip r:embed="rId3"/>
          <a:stretch>
            <a:fillRect/>
          </a:stretch>
        </p:blipFill>
        <p:spPr>
          <a:xfrm>
            <a:off x="-440266" y="1208880"/>
            <a:ext cx="9907286" cy="6123253"/>
          </a:xfrm>
        </p:spPr>
      </p:pic>
    </p:spTree>
    <p:extLst>
      <p:ext uri="{BB962C8B-B14F-4D97-AF65-F5344CB8AC3E}">
        <p14:creationId xmlns:p14="http://schemas.microsoft.com/office/powerpoint/2010/main" val="3783204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CA63-E3BD-C144-BDEF-4B62F7C1B533}"/>
              </a:ext>
            </a:extLst>
          </p:cNvPr>
          <p:cNvSpPr>
            <a:spLocks noGrp="1"/>
          </p:cNvSpPr>
          <p:nvPr>
            <p:ph type="title"/>
          </p:nvPr>
        </p:nvSpPr>
        <p:spPr/>
        <p:txBody>
          <a:bodyPr>
            <a:normAutofit fontScale="90000"/>
          </a:bodyPr>
          <a:lstStyle/>
          <a:p>
            <a:r>
              <a:rPr lang="fr-FR" dirty="0"/>
              <a:t>La duplication du cube, d’après Apollonios de </a:t>
            </a:r>
            <a:r>
              <a:rPr lang="fr-FR" dirty="0" err="1"/>
              <a:t>Perga</a:t>
            </a:r>
            <a:endParaRPr lang="fr-FR" dirty="0"/>
          </a:p>
        </p:txBody>
      </p:sp>
      <p:pic>
        <p:nvPicPr>
          <p:cNvPr id="6" name="Espace réservé du contenu 5">
            <a:extLst>
              <a:ext uri="{FF2B5EF4-FFF2-40B4-BE49-F238E27FC236}">
                <a16:creationId xmlns:a16="http://schemas.microsoft.com/office/drawing/2014/main" id="{12757D97-DC6C-BE42-AA55-E27740BA5A4D}"/>
              </a:ext>
            </a:extLst>
          </p:cNvPr>
          <p:cNvPicPr>
            <a:picLocks noGrp="1" noChangeAspect="1"/>
          </p:cNvPicPr>
          <p:nvPr>
            <p:ph idx="1"/>
          </p:nvPr>
        </p:nvPicPr>
        <p:blipFill>
          <a:blip r:embed="rId3"/>
          <a:stretch>
            <a:fillRect/>
          </a:stretch>
        </p:blipFill>
        <p:spPr>
          <a:xfrm>
            <a:off x="-374650" y="1158265"/>
            <a:ext cx="9061450" cy="6133904"/>
          </a:xfrm>
        </p:spPr>
      </p:pic>
    </p:spTree>
    <p:extLst>
      <p:ext uri="{BB962C8B-B14F-4D97-AF65-F5344CB8AC3E}">
        <p14:creationId xmlns:p14="http://schemas.microsoft.com/office/powerpoint/2010/main" val="251645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découverte scientifique de Léonard</a:t>
            </a:r>
          </a:p>
        </p:txBody>
      </p:sp>
      <p:sp>
        <p:nvSpPr>
          <p:cNvPr id="3" name="Espace réservé du contenu 2"/>
          <p:cNvSpPr>
            <a:spLocks noGrp="1"/>
          </p:cNvSpPr>
          <p:nvPr>
            <p:ph idx="1"/>
          </p:nvPr>
        </p:nvSpPr>
        <p:spPr>
          <a:xfrm>
            <a:off x="457200" y="1600200"/>
            <a:ext cx="8229600" cy="1617133"/>
          </a:xfrm>
        </p:spPr>
        <p:txBody>
          <a:bodyPr>
            <a:normAutofit/>
          </a:bodyPr>
          <a:lstStyle/>
          <a:p>
            <a:pPr marL="0" indent="0">
              <a:buNone/>
            </a:pPr>
            <a:r>
              <a:rPr lang="fr-FR" sz="2800" dirty="0"/>
              <a:t>L’explication de Léonard : c’est le reflet de la lumière solaire sur la Terre qui éclaire le côté obscur de la Lune</a:t>
            </a:r>
          </a:p>
        </p:txBody>
      </p:sp>
      <p:pic>
        <p:nvPicPr>
          <p:cNvPr id="5" name="Image 4" descr="Lueur_Lune.png"/>
          <p:cNvPicPr>
            <a:picLocks noChangeAspect="1"/>
          </p:cNvPicPr>
          <p:nvPr/>
        </p:nvPicPr>
        <p:blipFill>
          <a:blip r:embed="rId3">
            <a:extLst>
              <a:ext uri="{BEBA8EAE-BF5A-486C-A8C5-ECC9F3942E4B}">
                <a14:imgProps xmlns:a14="http://schemas.microsoft.com/office/drawing/2010/main">
                  <a14:imgLayer r:embed="rId4">
                    <a14:imgEffect>
                      <a14:brightnessContrast contrast="65000"/>
                    </a14:imgEffect>
                  </a14:imgLayer>
                </a14:imgProps>
              </a:ext>
              <a:ext uri="{28A0092B-C50C-407E-A947-70E740481C1C}">
                <a14:useLocalDpi xmlns:a14="http://schemas.microsoft.com/office/drawing/2010/main" val="0"/>
              </a:ext>
            </a:extLst>
          </a:blip>
          <a:stretch>
            <a:fillRect/>
          </a:stretch>
        </p:blipFill>
        <p:spPr>
          <a:xfrm>
            <a:off x="0" y="2754251"/>
            <a:ext cx="9144000" cy="3275463"/>
          </a:xfrm>
          <a:prstGeom prst="rect">
            <a:avLst/>
          </a:prstGeom>
        </p:spPr>
      </p:pic>
    </p:spTree>
    <p:extLst>
      <p:ext uri="{BB962C8B-B14F-4D97-AF65-F5344CB8AC3E}">
        <p14:creationId xmlns:p14="http://schemas.microsoft.com/office/powerpoint/2010/main" val="383661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CA63-E3BD-C144-BDEF-4B62F7C1B533}"/>
              </a:ext>
            </a:extLst>
          </p:cNvPr>
          <p:cNvSpPr>
            <a:spLocks noGrp="1"/>
          </p:cNvSpPr>
          <p:nvPr>
            <p:ph type="title"/>
          </p:nvPr>
        </p:nvSpPr>
        <p:spPr/>
        <p:txBody>
          <a:bodyPr>
            <a:normAutofit fontScale="90000"/>
          </a:bodyPr>
          <a:lstStyle/>
          <a:p>
            <a:r>
              <a:rPr lang="fr-FR" dirty="0"/>
              <a:t>La duplication du cube, d’après Apollonios de </a:t>
            </a:r>
            <a:r>
              <a:rPr lang="fr-FR" dirty="0" err="1"/>
              <a:t>Perga</a:t>
            </a:r>
            <a:endParaRPr lang="fr-FR" dirty="0"/>
          </a:p>
        </p:txBody>
      </p:sp>
      <p:pic>
        <p:nvPicPr>
          <p:cNvPr id="6" name="Espace réservé du contenu 5">
            <a:extLst>
              <a:ext uri="{FF2B5EF4-FFF2-40B4-BE49-F238E27FC236}">
                <a16:creationId xmlns:a16="http://schemas.microsoft.com/office/drawing/2014/main" id="{CB81EAA3-DA4C-BF49-A77E-05A7B4C3C2AB}"/>
              </a:ext>
            </a:extLst>
          </p:cNvPr>
          <p:cNvPicPr>
            <a:picLocks noGrp="1" noChangeAspect="1"/>
          </p:cNvPicPr>
          <p:nvPr>
            <p:ph idx="1"/>
          </p:nvPr>
        </p:nvPicPr>
        <p:blipFill>
          <a:blip r:embed="rId3"/>
          <a:stretch>
            <a:fillRect/>
          </a:stretch>
        </p:blipFill>
        <p:spPr>
          <a:xfrm>
            <a:off x="-413275" y="1155148"/>
            <a:ext cx="9100075" cy="6160051"/>
          </a:xfrm>
        </p:spPr>
      </p:pic>
    </p:spTree>
    <p:extLst>
      <p:ext uri="{BB962C8B-B14F-4D97-AF65-F5344CB8AC3E}">
        <p14:creationId xmlns:p14="http://schemas.microsoft.com/office/powerpoint/2010/main" val="3051444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CA63-E3BD-C144-BDEF-4B62F7C1B533}"/>
              </a:ext>
            </a:extLst>
          </p:cNvPr>
          <p:cNvSpPr>
            <a:spLocks noGrp="1"/>
          </p:cNvSpPr>
          <p:nvPr>
            <p:ph type="title"/>
          </p:nvPr>
        </p:nvSpPr>
        <p:spPr/>
        <p:txBody>
          <a:bodyPr>
            <a:normAutofit fontScale="90000"/>
          </a:bodyPr>
          <a:lstStyle/>
          <a:p>
            <a:r>
              <a:rPr lang="fr-FR" dirty="0"/>
              <a:t>La duplication du cube, d’après Apollonios de </a:t>
            </a:r>
            <a:r>
              <a:rPr lang="fr-FR" dirty="0" err="1"/>
              <a:t>Perga</a:t>
            </a:r>
            <a:endParaRPr lang="fr-FR" dirty="0"/>
          </a:p>
        </p:txBody>
      </p:sp>
      <p:pic>
        <p:nvPicPr>
          <p:cNvPr id="6" name="Espace réservé du contenu 5">
            <a:extLst>
              <a:ext uri="{FF2B5EF4-FFF2-40B4-BE49-F238E27FC236}">
                <a16:creationId xmlns:a16="http://schemas.microsoft.com/office/drawing/2014/main" id="{9D60193E-DA46-CA4A-97E3-A4FBA3202FD6}"/>
              </a:ext>
            </a:extLst>
          </p:cNvPr>
          <p:cNvPicPr>
            <a:picLocks noGrp="1" noChangeAspect="1"/>
          </p:cNvPicPr>
          <p:nvPr>
            <p:ph idx="1"/>
          </p:nvPr>
        </p:nvPicPr>
        <p:blipFill>
          <a:blip r:embed="rId3"/>
          <a:stretch>
            <a:fillRect/>
          </a:stretch>
        </p:blipFill>
        <p:spPr>
          <a:xfrm>
            <a:off x="-419100" y="1173028"/>
            <a:ext cx="9105900" cy="6163993"/>
          </a:xfrm>
        </p:spPr>
      </p:pic>
    </p:spTree>
    <p:extLst>
      <p:ext uri="{BB962C8B-B14F-4D97-AF65-F5344CB8AC3E}">
        <p14:creationId xmlns:p14="http://schemas.microsoft.com/office/powerpoint/2010/main" val="3206850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3FCA63-E3BD-C144-BDEF-4B62F7C1B533}"/>
              </a:ext>
            </a:extLst>
          </p:cNvPr>
          <p:cNvSpPr>
            <a:spLocks noGrp="1"/>
          </p:cNvSpPr>
          <p:nvPr>
            <p:ph type="title"/>
          </p:nvPr>
        </p:nvSpPr>
        <p:spPr/>
        <p:txBody>
          <a:bodyPr>
            <a:normAutofit fontScale="90000"/>
          </a:bodyPr>
          <a:lstStyle/>
          <a:p>
            <a:r>
              <a:rPr lang="fr-FR" dirty="0"/>
              <a:t>La duplication du cube, d’après Apollonios de </a:t>
            </a:r>
            <a:r>
              <a:rPr lang="fr-FR" dirty="0" err="1"/>
              <a:t>Perga</a:t>
            </a:r>
            <a:endParaRPr lang="fr-FR" dirty="0"/>
          </a:p>
        </p:txBody>
      </p:sp>
      <p:pic>
        <p:nvPicPr>
          <p:cNvPr id="6" name="Espace réservé du contenu 5">
            <a:extLst>
              <a:ext uri="{FF2B5EF4-FFF2-40B4-BE49-F238E27FC236}">
                <a16:creationId xmlns:a16="http://schemas.microsoft.com/office/drawing/2014/main" id="{CC320872-6B9F-B74E-958B-CF64CE414978}"/>
              </a:ext>
            </a:extLst>
          </p:cNvPr>
          <p:cNvPicPr>
            <a:picLocks noGrp="1" noChangeAspect="1"/>
          </p:cNvPicPr>
          <p:nvPr>
            <p:ph idx="1"/>
          </p:nvPr>
        </p:nvPicPr>
        <p:blipFill>
          <a:blip r:embed="rId3"/>
          <a:stretch>
            <a:fillRect/>
          </a:stretch>
        </p:blipFill>
        <p:spPr>
          <a:xfrm>
            <a:off x="-438150" y="1199404"/>
            <a:ext cx="9124950" cy="6176890"/>
          </a:xfrm>
        </p:spPr>
      </p:pic>
    </p:spTree>
    <p:extLst>
      <p:ext uri="{BB962C8B-B14F-4D97-AF65-F5344CB8AC3E}">
        <p14:creationId xmlns:p14="http://schemas.microsoft.com/office/powerpoint/2010/main" val="2805717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0DACD-88DF-8A40-A144-95A413962539}"/>
              </a:ext>
            </a:extLst>
          </p:cNvPr>
          <p:cNvSpPr>
            <a:spLocks noGrp="1"/>
          </p:cNvSpPr>
          <p:nvPr>
            <p:ph type="title"/>
          </p:nvPr>
        </p:nvSpPr>
        <p:spPr/>
        <p:txBody>
          <a:bodyPr/>
          <a:lstStyle/>
          <a:p>
            <a:r>
              <a:rPr lang="fr-FR" dirty="0"/>
              <a:t>Vos questions</a:t>
            </a:r>
          </a:p>
        </p:txBody>
      </p:sp>
      <p:sp>
        <p:nvSpPr>
          <p:cNvPr id="3" name="Espace réservé du contenu 2">
            <a:extLst>
              <a:ext uri="{FF2B5EF4-FFF2-40B4-BE49-F238E27FC236}">
                <a16:creationId xmlns:a16="http://schemas.microsoft.com/office/drawing/2014/main" id="{D05366C9-2484-514F-BAC2-2C9B9524D0E8}"/>
              </a:ext>
            </a:extLst>
          </p:cNvPr>
          <p:cNvSpPr>
            <a:spLocks noGrp="1"/>
          </p:cNvSpPr>
          <p:nvPr>
            <p:ph idx="1"/>
          </p:nvPr>
        </p:nvSpPr>
        <p:spPr/>
        <p:txBody>
          <a:bodyPr>
            <a:normAutofit fontScale="85000" lnSpcReduction="20000"/>
          </a:bodyPr>
          <a:lstStyle/>
          <a:p>
            <a:r>
              <a:rPr lang="fr-FR" dirty="0"/>
              <a:t>On présente d’habitude Léonard de Vinci comme un ingénieur ? Ingénieur, oui. Découvreur ? Inventeur ? Innovateur ? Voir l’avis de Didier Roux : </a:t>
            </a:r>
          </a:p>
          <a:p>
            <a:pPr marL="0" indent="0">
              <a:buNone/>
            </a:pPr>
            <a:r>
              <a:rPr lang="fr-FR" dirty="0">
                <a:hlinkClick r:id="rId2"/>
              </a:rPr>
              <a:t>https://</a:t>
            </a:r>
            <a:r>
              <a:rPr lang="fr-FR" dirty="0" err="1">
                <a:hlinkClick r:id="rId2"/>
              </a:rPr>
              <a:t>www.academie-sciences.fr</a:t>
            </a:r>
            <a:r>
              <a:rPr lang="fr-FR" dirty="0">
                <a:hlinkClick r:id="rId2"/>
              </a:rPr>
              <a:t>/</a:t>
            </a:r>
            <a:r>
              <a:rPr lang="fr-FR" dirty="0" err="1">
                <a:hlinkClick r:id="rId2"/>
              </a:rPr>
              <a:t>fr</a:t>
            </a:r>
            <a:r>
              <a:rPr lang="fr-FR" dirty="0">
                <a:hlinkClick r:id="rId2"/>
              </a:rPr>
              <a:t>/</a:t>
            </a:r>
            <a:r>
              <a:rPr lang="fr-FR" dirty="0" err="1">
                <a:hlinkClick r:id="rId2"/>
              </a:rPr>
              <a:t>Seances</a:t>
            </a:r>
            <a:r>
              <a:rPr lang="fr-FR" dirty="0">
                <a:hlinkClick r:id="rId2"/>
              </a:rPr>
              <a:t>-publiques/pourquoi-de-vinci-n-est-ni-un-decouvreur-ni-inventeur-ni-innovateur-par-didier-roux-cycle-de-conferences-antoine-d-abbadie.html</a:t>
            </a:r>
            <a:endParaRPr lang="fr-FR" dirty="0"/>
          </a:p>
          <a:p>
            <a:endParaRPr lang="fr-FR" dirty="0"/>
          </a:p>
          <a:p>
            <a:r>
              <a:rPr lang="fr-FR" dirty="0"/>
              <a:t>N’oubliez pas de tester vos connaissances toutes fraîches là: </a:t>
            </a:r>
            <a:r>
              <a:rPr lang="fr-FR" dirty="0">
                <a:hlinkClick r:id="rId3"/>
              </a:rPr>
              <a:t>https://www.quiziniere.com/#/Exercice/X9WAXK</a:t>
            </a:r>
            <a:endParaRPr lang="fr-FR" dirty="0"/>
          </a:p>
          <a:p>
            <a:pPr marL="0" indent="0">
              <a:buNone/>
            </a:pPr>
            <a:r>
              <a:rPr lang="fr-FR" dirty="0"/>
              <a:t>Code X9WAXK</a:t>
            </a:r>
          </a:p>
          <a:p>
            <a:endParaRPr lang="fr-FR" dirty="0"/>
          </a:p>
          <a:p>
            <a:endParaRPr lang="fr-FR" dirty="0"/>
          </a:p>
          <a:p>
            <a:endParaRPr lang="fr-FR" dirty="0"/>
          </a:p>
        </p:txBody>
      </p:sp>
    </p:spTree>
    <p:extLst>
      <p:ext uri="{BB962C8B-B14F-4D97-AF65-F5344CB8AC3E}">
        <p14:creationId xmlns:p14="http://schemas.microsoft.com/office/powerpoint/2010/main" val="142618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découverte scientifique de Léonard</a:t>
            </a:r>
          </a:p>
        </p:txBody>
      </p:sp>
      <p:sp>
        <p:nvSpPr>
          <p:cNvPr id="3" name="Espace réservé du contenu 2"/>
          <p:cNvSpPr>
            <a:spLocks noGrp="1"/>
          </p:cNvSpPr>
          <p:nvPr>
            <p:ph idx="1"/>
          </p:nvPr>
        </p:nvSpPr>
        <p:spPr>
          <a:xfrm>
            <a:off x="457200" y="1600200"/>
            <a:ext cx="8229600" cy="1617133"/>
          </a:xfrm>
        </p:spPr>
        <p:txBody>
          <a:bodyPr>
            <a:normAutofit/>
          </a:bodyPr>
          <a:lstStyle/>
          <a:p>
            <a:pPr marL="0" indent="0" algn="just">
              <a:buNone/>
            </a:pPr>
            <a:r>
              <a:rPr lang="fr-FR" sz="2800" dirty="0"/>
              <a:t>L’explication de Léonard : c’est le reflet de la lumière solaire sur la Terre qui éclaire le côté obscur de la Lune</a:t>
            </a:r>
          </a:p>
        </p:txBody>
      </p:sp>
      <p:pic>
        <p:nvPicPr>
          <p:cNvPr id="5" name="Image 4" descr="Lueur_Lune.png"/>
          <p:cNvPicPr>
            <a:picLocks noChangeAspect="1"/>
          </p:cNvPicPr>
          <p:nvPr/>
        </p:nvPicPr>
        <p:blipFill>
          <a:blip r:embed="rId3">
            <a:extLst>
              <a:ext uri="{BEBA8EAE-BF5A-486C-A8C5-ECC9F3942E4B}">
                <a14:imgProps xmlns:a14="http://schemas.microsoft.com/office/drawing/2010/main">
                  <a14:imgLayer r:embed="rId4">
                    <a14:imgEffect>
                      <a14:brightnessContrast contrast="65000"/>
                    </a14:imgEffect>
                  </a14:imgLayer>
                </a14:imgProps>
              </a:ext>
              <a:ext uri="{28A0092B-C50C-407E-A947-70E740481C1C}">
                <a14:useLocalDpi xmlns:a14="http://schemas.microsoft.com/office/drawing/2010/main" val="0"/>
              </a:ext>
            </a:extLst>
          </a:blip>
          <a:stretch>
            <a:fillRect/>
          </a:stretch>
        </p:blipFill>
        <p:spPr>
          <a:xfrm>
            <a:off x="0" y="2754251"/>
            <a:ext cx="9144000" cy="3275463"/>
          </a:xfrm>
          <a:prstGeom prst="rect">
            <a:avLst/>
          </a:prstGeom>
        </p:spPr>
      </p:pic>
      <p:sp>
        <p:nvSpPr>
          <p:cNvPr id="6" name="Bulle rectangulaire 5"/>
          <p:cNvSpPr/>
          <p:nvPr/>
        </p:nvSpPr>
        <p:spPr>
          <a:xfrm>
            <a:off x="945444" y="5263444"/>
            <a:ext cx="914400" cy="366889"/>
          </a:xfrm>
          <a:prstGeom prst="wedgeRectCallout">
            <a:avLst>
              <a:gd name="adj1" fmla="val -54784"/>
              <a:gd name="adj2" fmla="val -721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Terre</a:t>
            </a:r>
          </a:p>
        </p:txBody>
      </p:sp>
      <p:sp>
        <p:nvSpPr>
          <p:cNvPr id="7" name="Bulle rectangulaire 6"/>
          <p:cNvSpPr/>
          <p:nvPr/>
        </p:nvSpPr>
        <p:spPr>
          <a:xfrm>
            <a:off x="3993445" y="3457222"/>
            <a:ext cx="914400" cy="381000"/>
          </a:xfrm>
          <a:prstGeom prst="wedgeRectCallout">
            <a:avLst>
              <a:gd name="adj1" fmla="val -57870"/>
              <a:gd name="adj2" fmla="val 921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Lune</a:t>
            </a:r>
          </a:p>
        </p:txBody>
      </p:sp>
      <p:sp>
        <p:nvSpPr>
          <p:cNvPr id="8" name="Bulle rectangulaire 7"/>
          <p:cNvSpPr/>
          <p:nvPr/>
        </p:nvSpPr>
        <p:spPr>
          <a:xfrm>
            <a:off x="7323667" y="4783666"/>
            <a:ext cx="914400" cy="423334"/>
          </a:xfrm>
          <a:prstGeom prst="wedgeRectCallout">
            <a:avLst>
              <a:gd name="adj1" fmla="val -76389"/>
              <a:gd name="adj2" fmla="val -441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Soleil</a:t>
            </a:r>
          </a:p>
        </p:txBody>
      </p:sp>
      <p:sp>
        <p:nvSpPr>
          <p:cNvPr id="9" name="Bulle rectangulaire 8"/>
          <p:cNvSpPr/>
          <p:nvPr/>
        </p:nvSpPr>
        <p:spPr>
          <a:xfrm>
            <a:off x="-1" y="4247446"/>
            <a:ext cx="1382890" cy="395110"/>
          </a:xfrm>
          <a:prstGeom prst="wedgeRectCallout">
            <a:avLst>
              <a:gd name="adj1" fmla="val 1615"/>
              <a:gd name="adj2" fmla="val 1121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Observateur</a:t>
            </a:r>
          </a:p>
        </p:txBody>
      </p:sp>
    </p:spTree>
    <p:extLst>
      <p:ext uri="{BB962C8B-B14F-4D97-AF65-F5344CB8AC3E}">
        <p14:creationId xmlns:p14="http://schemas.microsoft.com/office/powerpoint/2010/main" val="1542239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457200" y="2047054"/>
            <a:ext cx="2266244" cy="3268132"/>
          </a:xfrm>
        </p:spPr>
        <p:txBody>
          <a:bodyPr>
            <a:normAutofit lnSpcReduction="10000"/>
          </a:bodyPr>
          <a:lstStyle/>
          <a:p>
            <a:pPr marL="0" indent="0">
              <a:buNone/>
            </a:pPr>
            <a:r>
              <a:rPr lang="fr-FR" sz="2400" dirty="0"/>
              <a:t>L’intérêt prononcé de Léonard pour les mathématiques date de sa rencontre avec</a:t>
            </a:r>
          </a:p>
          <a:p>
            <a:pPr marL="0" indent="0">
              <a:buNone/>
            </a:pPr>
            <a:r>
              <a:rPr lang="fr-FR" sz="2400" dirty="0"/>
              <a:t>Luca Pacioli (1445-1517),</a:t>
            </a:r>
          </a:p>
          <a:p>
            <a:pPr marL="0" indent="0">
              <a:buNone/>
            </a:pPr>
            <a:r>
              <a:rPr lang="fr-FR" sz="2400" dirty="0"/>
              <a:t>en 1496.</a:t>
            </a:r>
          </a:p>
        </p:txBody>
      </p:sp>
      <p:pic>
        <p:nvPicPr>
          <p:cNvPr id="4" name="Image 3" descr="Paciol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0" y="2055519"/>
            <a:ext cx="5221111" cy="4350926"/>
          </a:xfrm>
          <a:prstGeom prst="rect">
            <a:avLst/>
          </a:prstGeom>
        </p:spPr>
      </p:pic>
      <p:sp>
        <p:nvSpPr>
          <p:cNvPr id="5" name="ZoneTexte 4"/>
          <p:cNvSpPr txBox="1"/>
          <p:nvPr/>
        </p:nvSpPr>
        <p:spPr>
          <a:xfrm>
            <a:off x="457200" y="5883225"/>
            <a:ext cx="2176186" cy="523220"/>
          </a:xfrm>
          <a:prstGeom prst="rect">
            <a:avLst/>
          </a:prstGeom>
          <a:noFill/>
        </p:spPr>
        <p:txBody>
          <a:bodyPr wrap="square" rtlCol="0">
            <a:spAutoFit/>
          </a:bodyPr>
          <a:lstStyle/>
          <a:p>
            <a:r>
              <a:rPr lang="fr-FR" sz="1400" dirty="0"/>
              <a:t>Jacopo de’ </a:t>
            </a:r>
            <a:r>
              <a:rPr lang="fr-FR" sz="1400" dirty="0" err="1"/>
              <a:t>Barbari</a:t>
            </a:r>
            <a:r>
              <a:rPr lang="fr-FR" sz="1400" dirty="0"/>
              <a:t> 1495</a:t>
            </a:r>
            <a:r>
              <a:rPr lang="fr-FR" sz="1200" dirty="0"/>
              <a:t>. </a:t>
            </a:r>
            <a:r>
              <a:rPr lang="fr-FR" sz="1400" dirty="0" err="1"/>
              <a:t>Capodimonte</a:t>
            </a:r>
            <a:r>
              <a:rPr lang="fr-FR" sz="1400" dirty="0"/>
              <a:t>, </a:t>
            </a:r>
            <a:r>
              <a:rPr lang="fr-FR" sz="1400" dirty="0" err="1"/>
              <a:t>Napoli</a:t>
            </a:r>
            <a:r>
              <a:rPr lang="fr-FR" sz="1400" dirty="0"/>
              <a:t>.</a:t>
            </a:r>
            <a:endParaRPr lang="fr-FR" sz="1600" dirty="0"/>
          </a:p>
        </p:txBody>
      </p:sp>
    </p:spTree>
    <p:extLst>
      <p:ext uri="{BB962C8B-B14F-4D97-AF65-F5344CB8AC3E}">
        <p14:creationId xmlns:p14="http://schemas.microsoft.com/office/powerpoint/2010/main" val="75838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457200" y="1684868"/>
            <a:ext cx="4270022" cy="1433687"/>
          </a:xfrm>
        </p:spPr>
        <p:txBody>
          <a:bodyPr>
            <a:normAutofit lnSpcReduction="10000"/>
          </a:bodyPr>
          <a:lstStyle/>
          <a:p>
            <a:pPr marL="0" indent="0" algn="just">
              <a:buNone/>
            </a:pPr>
            <a:r>
              <a:rPr lang="fr-FR" sz="2400" dirty="0"/>
              <a:t>Léonard a acheté un exemplaire de la </a:t>
            </a:r>
            <a:r>
              <a:rPr lang="fr-FR" sz="2400" i="1" dirty="0" err="1"/>
              <a:t>Summa</a:t>
            </a:r>
            <a:r>
              <a:rPr lang="fr-FR" sz="2400" i="1" dirty="0"/>
              <a:t> de </a:t>
            </a:r>
            <a:r>
              <a:rPr lang="fr-FR" sz="2400" i="1" dirty="0" err="1"/>
              <a:t>arithmetica</a:t>
            </a:r>
            <a:r>
              <a:rPr lang="fr-FR" sz="2400" i="1" dirty="0"/>
              <a:t>, </a:t>
            </a:r>
            <a:r>
              <a:rPr lang="fr-FR" sz="2400" i="1" dirty="0" err="1"/>
              <a:t>geometria</a:t>
            </a:r>
            <a:r>
              <a:rPr lang="fr-FR" sz="2400" i="1" dirty="0"/>
              <a:t>,</a:t>
            </a:r>
            <a:r>
              <a:rPr lang="mr-IN" sz="2400" i="1" dirty="0"/>
              <a:t>…</a:t>
            </a:r>
            <a:r>
              <a:rPr lang="fr-FR" sz="2400" i="1" dirty="0"/>
              <a:t> </a:t>
            </a:r>
            <a:r>
              <a:rPr lang="fr-FR" sz="2400" dirty="0"/>
              <a:t>de Luca Pacioli </a:t>
            </a:r>
            <a:r>
              <a:rPr lang="fr-FR" sz="1800" i="1" dirty="0" err="1"/>
              <a:t>Paganinus</a:t>
            </a:r>
            <a:r>
              <a:rPr lang="fr-FR" sz="1800" i="1" dirty="0"/>
              <a:t> de Paganini, Venise, 1494.</a:t>
            </a:r>
            <a:endParaRPr lang="fr-FR" sz="2000" i="1" dirty="0"/>
          </a:p>
        </p:txBody>
      </p:sp>
      <p:pic>
        <p:nvPicPr>
          <p:cNvPr id="5" name="Image 4" descr="Titelbladet_till_&quot;Summa_de_arithmetica_...&qu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014" y="1679222"/>
            <a:ext cx="3388542" cy="4841896"/>
          </a:xfrm>
          <a:prstGeom prst="rect">
            <a:avLst/>
          </a:prstGeom>
        </p:spPr>
      </p:pic>
      <p:pic>
        <p:nvPicPr>
          <p:cNvPr id="6" name="Image 5" descr="Luca-Pacioli-Summa-de-arithmetica-geometria-proportioni-et-proportionalita-149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78" y="3392531"/>
            <a:ext cx="4133144" cy="3102006"/>
          </a:xfrm>
          <a:prstGeom prst="rect">
            <a:avLst/>
          </a:prstGeom>
        </p:spPr>
      </p:pic>
    </p:spTree>
    <p:extLst>
      <p:ext uri="{BB962C8B-B14F-4D97-AF65-F5344CB8AC3E}">
        <p14:creationId xmlns:p14="http://schemas.microsoft.com/office/powerpoint/2010/main" val="904806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en mathématiques ?</a:t>
            </a:r>
          </a:p>
        </p:txBody>
      </p:sp>
      <p:sp>
        <p:nvSpPr>
          <p:cNvPr id="3" name="Espace réservé du contenu 2"/>
          <p:cNvSpPr>
            <a:spLocks noGrp="1"/>
          </p:cNvSpPr>
          <p:nvPr>
            <p:ph idx="1"/>
          </p:nvPr>
        </p:nvSpPr>
        <p:spPr>
          <a:xfrm>
            <a:off x="3753556" y="1600201"/>
            <a:ext cx="4811888" cy="1871132"/>
          </a:xfrm>
        </p:spPr>
        <p:txBody>
          <a:bodyPr>
            <a:normAutofit fontScale="70000" lnSpcReduction="20000"/>
          </a:bodyPr>
          <a:lstStyle/>
          <a:p>
            <a:pPr marL="0" indent="0" algn="just">
              <a:buNone/>
            </a:pPr>
            <a:r>
              <a:rPr lang="fr-FR" dirty="0"/>
              <a:t>A l’instigation de Ludovic le More, duc de Milan, Luca Pacioli rédige en 1498 </a:t>
            </a:r>
            <a:r>
              <a:rPr lang="fr-FR" i="1" dirty="0"/>
              <a:t>De Divina </a:t>
            </a:r>
            <a:r>
              <a:rPr lang="fr-FR" i="1" dirty="0" err="1"/>
              <a:t>Proportione</a:t>
            </a:r>
            <a:r>
              <a:rPr lang="fr-FR" dirty="0"/>
              <a:t>, que Léonard illustre de planches représentant 60 polyèdres. Pour certains, c’est la plus ancienne représentation connue.</a:t>
            </a:r>
          </a:p>
        </p:txBody>
      </p:sp>
      <p:pic>
        <p:nvPicPr>
          <p:cNvPr id="4" name="Image 3" descr="De_divina_proportione_title_p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600199"/>
            <a:ext cx="2981109" cy="4792133"/>
          </a:xfrm>
          <a:prstGeom prst="rect">
            <a:avLst/>
          </a:prstGeom>
        </p:spPr>
      </p:pic>
      <p:pic>
        <p:nvPicPr>
          <p:cNvPr id="7" name="Image 6" descr="icosidodecahedr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910" y="3623732"/>
            <a:ext cx="2933700" cy="2768600"/>
          </a:xfrm>
          <a:prstGeom prst="rect">
            <a:avLst/>
          </a:prstGeom>
        </p:spPr>
      </p:pic>
      <p:sp>
        <p:nvSpPr>
          <p:cNvPr id="8" name="ZoneTexte 7"/>
          <p:cNvSpPr txBox="1"/>
          <p:nvPr/>
        </p:nvSpPr>
        <p:spPr>
          <a:xfrm>
            <a:off x="6990386" y="6022438"/>
            <a:ext cx="1575058" cy="338554"/>
          </a:xfrm>
          <a:prstGeom prst="rect">
            <a:avLst/>
          </a:prstGeom>
          <a:noFill/>
        </p:spPr>
        <p:txBody>
          <a:bodyPr wrap="none" rtlCol="0">
            <a:spAutoFit/>
          </a:bodyPr>
          <a:lstStyle/>
          <a:p>
            <a:r>
              <a:rPr lang="fr-FR" sz="1600" i="1" dirty="0" err="1"/>
              <a:t>icosidodécaèdre</a:t>
            </a:r>
            <a:endParaRPr lang="fr-FR" sz="1600" i="1" dirty="0"/>
          </a:p>
        </p:txBody>
      </p:sp>
      <p:sp>
        <p:nvSpPr>
          <p:cNvPr id="5" name="ZoneTexte 4"/>
          <p:cNvSpPr txBox="1"/>
          <p:nvPr/>
        </p:nvSpPr>
        <p:spPr>
          <a:xfrm>
            <a:off x="6990386" y="3623732"/>
            <a:ext cx="1461911" cy="1754327"/>
          </a:xfrm>
          <a:prstGeom prst="rect">
            <a:avLst/>
          </a:prstGeom>
          <a:noFill/>
        </p:spPr>
        <p:txBody>
          <a:bodyPr wrap="square" rtlCol="0">
            <a:spAutoFit/>
          </a:bodyPr>
          <a:lstStyle/>
          <a:p>
            <a:r>
              <a:rPr lang="fr-FR" dirty="0"/>
              <a:t>L’exposition présente deux pages du manuscrit original, </a:t>
            </a:r>
            <a:r>
              <a:rPr lang="fr-FR" i="1" dirty="0"/>
              <a:t>N°118, 119.</a:t>
            </a:r>
          </a:p>
        </p:txBody>
      </p:sp>
    </p:spTree>
    <p:extLst>
      <p:ext uri="{BB962C8B-B14F-4D97-AF65-F5344CB8AC3E}">
        <p14:creationId xmlns:p14="http://schemas.microsoft.com/office/powerpoint/2010/main" val="559342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rhombicuboctaed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3" y="218989"/>
            <a:ext cx="9105758" cy="6467470"/>
          </a:xfrm>
          <a:prstGeom prst="rect">
            <a:avLst/>
          </a:prstGeom>
        </p:spPr>
      </p:pic>
      <p:sp>
        <p:nvSpPr>
          <p:cNvPr id="2" name="ZoneTexte 1"/>
          <p:cNvSpPr txBox="1"/>
          <p:nvPr/>
        </p:nvSpPr>
        <p:spPr>
          <a:xfrm>
            <a:off x="282222" y="6166556"/>
            <a:ext cx="1968783" cy="369332"/>
          </a:xfrm>
          <a:prstGeom prst="rect">
            <a:avLst/>
          </a:prstGeom>
          <a:noFill/>
        </p:spPr>
        <p:txBody>
          <a:bodyPr wrap="none" rtlCol="0">
            <a:spAutoFit/>
          </a:bodyPr>
          <a:lstStyle/>
          <a:p>
            <a:r>
              <a:rPr lang="fr-FR" i="1" dirty="0">
                <a:solidFill>
                  <a:schemeClr val="bg1"/>
                </a:solidFill>
              </a:rPr>
              <a:t>Jacopo de’ </a:t>
            </a:r>
            <a:r>
              <a:rPr lang="fr-FR" i="1" dirty="0" err="1">
                <a:solidFill>
                  <a:schemeClr val="bg1"/>
                </a:solidFill>
              </a:rPr>
              <a:t>Barbari</a:t>
            </a:r>
            <a:r>
              <a:rPr lang="fr-FR" i="1" dirty="0">
                <a:solidFill>
                  <a:schemeClr val="bg1"/>
                </a:solidFill>
              </a:rPr>
              <a:t> </a:t>
            </a:r>
          </a:p>
        </p:txBody>
      </p:sp>
    </p:spTree>
    <p:extLst>
      <p:ext uri="{BB962C8B-B14F-4D97-AF65-F5344CB8AC3E}">
        <p14:creationId xmlns:p14="http://schemas.microsoft.com/office/powerpoint/2010/main" val="1938274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rhombicuboctaed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3" y="218989"/>
            <a:ext cx="9105758" cy="6467470"/>
          </a:xfrm>
          <a:prstGeom prst="rect">
            <a:avLst/>
          </a:prstGeom>
        </p:spPr>
      </p:pic>
      <p:sp>
        <p:nvSpPr>
          <p:cNvPr id="2" name="ZoneTexte 1"/>
          <p:cNvSpPr txBox="1"/>
          <p:nvPr/>
        </p:nvSpPr>
        <p:spPr>
          <a:xfrm>
            <a:off x="352778" y="6138333"/>
            <a:ext cx="1786980" cy="369332"/>
          </a:xfrm>
          <a:prstGeom prst="rect">
            <a:avLst/>
          </a:prstGeom>
          <a:noFill/>
        </p:spPr>
        <p:txBody>
          <a:bodyPr wrap="none" rtlCol="0">
            <a:spAutoFit/>
          </a:bodyPr>
          <a:lstStyle/>
          <a:p>
            <a:r>
              <a:rPr lang="fr-FR" i="1" dirty="0">
                <a:solidFill>
                  <a:schemeClr val="bg1"/>
                </a:solidFill>
              </a:rPr>
              <a:t>Léonard de Vinci</a:t>
            </a:r>
          </a:p>
        </p:txBody>
      </p:sp>
      <p:pic>
        <p:nvPicPr>
          <p:cNvPr id="3" name="Image 2" descr="rhombicuboctaedr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778" y="931333"/>
            <a:ext cx="3795889" cy="4092222"/>
          </a:xfrm>
          <a:prstGeom prst="rect">
            <a:avLst/>
          </a:prstGeom>
        </p:spPr>
      </p:pic>
    </p:spTree>
    <p:extLst>
      <p:ext uri="{BB962C8B-B14F-4D97-AF65-F5344CB8AC3E}">
        <p14:creationId xmlns:p14="http://schemas.microsoft.com/office/powerpoint/2010/main" val="368975487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2539</TotalTime>
  <Words>3289</Words>
  <Application>Microsoft Macintosh PowerPoint</Application>
  <PresentationFormat>Affichage à l'écran (4:3)</PresentationFormat>
  <Paragraphs>208</Paragraphs>
  <Slides>33</Slides>
  <Notes>28</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33</vt:i4>
      </vt:variant>
    </vt:vector>
  </HeadingPairs>
  <TitlesOfParts>
    <vt:vector size="36" baseType="lpstr">
      <vt:lpstr>Arial</vt:lpstr>
      <vt:lpstr>Calibri</vt:lpstr>
      <vt:lpstr>Thème Office</vt:lpstr>
      <vt:lpstr>Léonard mathématicien ?</vt:lpstr>
      <vt:lpstr>Une découverte scientifique de Léonard</vt:lpstr>
      <vt:lpstr>Une découverte scientifique de Léonard</vt:lpstr>
      <vt:lpstr>Une découverte scientifique de Léonard</vt:lpstr>
      <vt:lpstr>Et en mathématiques ?</vt:lpstr>
      <vt:lpstr>Et en mathématiques ?</vt:lpstr>
      <vt:lpstr>Et en mathématiques ?</vt:lpstr>
      <vt:lpstr>Présentation PowerPoint</vt:lpstr>
      <vt:lpstr>Présentation PowerPoint</vt:lpstr>
      <vt:lpstr>Et en mathématiques ?</vt:lpstr>
      <vt:lpstr>Et en mathématiques ?</vt:lpstr>
      <vt:lpstr>Et en mathématiques ?</vt:lpstr>
      <vt:lpstr>Et en mathématiques ?</vt:lpstr>
      <vt:lpstr>Et en mathématiques ?</vt:lpstr>
      <vt:lpstr>Et en mathématiques ?</vt:lpstr>
      <vt:lpstr>Maximes</vt:lpstr>
      <vt:lpstr>Maximes</vt:lpstr>
      <vt:lpstr>Présentation PowerPoint</vt:lpstr>
      <vt:lpstr>Présentation PowerPoint</vt:lpstr>
      <vt:lpstr>Bibliographie</vt:lpstr>
      <vt:lpstr>Activités</vt:lpstr>
      <vt:lpstr>Proportions du corps humain</vt:lpstr>
      <vt:lpstr>Reproduire l’homme de Vitruve</vt:lpstr>
      <vt:lpstr>Quadrature de lunules</vt:lpstr>
      <vt:lpstr>Quadrature de lunules</vt:lpstr>
      <vt:lpstr>La duplication du cube, d’après Apollonios de Perga</vt:lpstr>
      <vt:lpstr>La duplication du cube, d’après Apollonios de Perga</vt:lpstr>
      <vt:lpstr>La duplication du cube, d’après Apollonios de Perga</vt:lpstr>
      <vt:lpstr>La duplication du cube, d’après Apollonios de Perga</vt:lpstr>
      <vt:lpstr>La duplication du cube, d’après Apollonios de Perga</vt:lpstr>
      <vt:lpstr>La duplication du cube, d’après Apollonios de Perga</vt:lpstr>
      <vt:lpstr>La duplication du cube, d’après Apollonios de Perga</vt:lpstr>
      <vt:lpstr>Vos questions</vt:lpstr>
    </vt:vector>
  </TitlesOfParts>
  <Company>Universite Paris Sud bat 425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Léonard mathématicien ?</dc:title>
  <dc:creator>Pierre Pansu</dc:creator>
  <cp:lastModifiedBy>Pierre Pansu</cp:lastModifiedBy>
  <cp:revision>109</cp:revision>
  <cp:lastPrinted>2021-10-22T19:17:09Z</cp:lastPrinted>
  <dcterms:created xsi:type="dcterms:W3CDTF">2019-10-24T06:09:29Z</dcterms:created>
  <dcterms:modified xsi:type="dcterms:W3CDTF">2021-10-24T12:21:31Z</dcterms:modified>
</cp:coreProperties>
</file>